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3"/>
  </p:notesMasterIdLst>
  <p:sldIdLst>
    <p:sldId id="263" r:id="rId3"/>
    <p:sldId id="334" r:id="rId4"/>
    <p:sldId id="335" r:id="rId5"/>
    <p:sldId id="336" r:id="rId6"/>
    <p:sldId id="337" r:id="rId7"/>
    <p:sldId id="340" r:id="rId8"/>
    <p:sldId id="355" r:id="rId9"/>
    <p:sldId id="356" r:id="rId10"/>
    <p:sldId id="357" r:id="rId11"/>
    <p:sldId id="358" r:id="rId12"/>
    <p:sldId id="359" r:id="rId14"/>
    <p:sldId id="360" r:id="rId15"/>
    <p:sldId id="361" r:id="rId16"/>
    <p:sldId id="362" r:id="rId17"/>
    <p:sldId id="363" r:id="rId18"/>
    <p:sldId id="364" r:id="rId19"/>
    <p:sldId id="365" r:id="rId20"/>
    <p:sldId id="366" r:id="rId21"/>
    <p:sldId id="367" r:id="rId22"/>
    <p:sldId id="368" r:id="rId23"/>
    <p:sldId id="344" r:id="rId24"/>
    <p:sldId id="382" r:id="rId25"/>
    <p:sldId id="369" r:id="rId26"/>
    <p:sldId id="383" r:id="rId27"/>
    <p:sldId id="385" r:id="rId28"/>
    <p:sldId id="384" r:id="rId29"/>
    <p:sldId id="386" r:id="rId30"/>
    <p:sldId id="387" r:id="rId31"/>
    <p:sldId id="391" r:id="rId32"/>
    <p:sldId id="392" r:id="rId33"/>
    <p:sldId id="389" r:id="rId34"/>
    <p:sldId id="380" r:id="rId35"/>
    <p:sldId id="395" r:id="rId36"/>
    <p:sldId id="396" r:id="rId37"/>
    <p:sldId id="398" r:id="rId38"/>
    <p:sldId id="397" r:id="rId3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073"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showGuides="1">
      <p:cViewPr>
        <p:scale>
          <a:sx n="40" d="100"/>
          <a:sy n="40" d="100"/>
        </p:scale>
        <p:origin x="1382" y="979"/>
      </p:cViewPr>
      <p:guideLst>
        <p:guide orient="horz" pos="2073"/>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2" Type="http://schemas.openxmlformats.org/officeDocument/2006/relationships/tableStyles" Target="tableStyles.xml"/><Relationship Id="rId41" Type="http://schemas.openxmlformats.org/officeDocument/2006/relationships/viewProps" Target="viewProps.xml"/><Relationship Id="rId40" Type="http://schemas.openxmlformats.org/officeDocument/2006/relationships/presProps" Target="presProps.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notesMaster" Target="notesMasters/notesMaster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6_标题幻灯片">
    <p:spTree>
      <p:nvGrpSpPr>
        <p:cNvPr id="1" name=""/>
        <p:cNvGrpSpPr/>
        <p:nvPr/>
      </p:nvGrpSpPr>
      <p:grpSpPr>
        <a:xfrm>
          <a:off x="0" y="0"/>
          <a:ext cx="0" cy="0"/>
          <a:chOff x="0" y="0"/>
          <a:chExt cx="0" cy="0"/>
        </a:xfrm>
      </p:grpSpPr>
      <p:sp>
        <p:nvSpPr>
          <p:cNvPr id="3" name="矩形 2"/>
          <p:cNvSpPr/>
          <p:nvPr userDrawn="1"/>
        </p:nvSpPr>
        <p:spPr>
          <a:xfrm>
            <a:off x="481584" y="320040"/>
            <a:ext cx="11228832" cy="6217920"/>
          </a:xfrm>
          <a:prstGeom prst="rect">
            <a:avLst/>
          </a:prstGeom>
          <a:solidFill>
            <a:schemeClr val="bg1"/>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135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7_标题幻灯片">
    <p:spTree>
      <p:nvGrpSpPr>
        <p:cNvPr id="1" name=""/>
        <p:cNvGrpSpPr/>
        <p:nvPr/>
      </p:nvGrpSpPr>
      <p:grpSpPr>
        <a:xfrm>
          <a:off x="0" y="0"/>
          <a:ext cx="0" cy="0"/>
          <a:chOff x="0" y="0"/>
          <a:chExt cx="0" cy="0"/>
        </a:xfrm>
      </p:grpSpPr>
      <p:sp>
        <p:nvSpPr>
          <p:cNvPr id="3" name="矩形 2"/>
          <p:cNvSpPr/>
          <p:nvPr userDrawn="1"/>
        </p:nvSpPr>
        <p:spPr>
          <a:xfrm>
            <a:off x="481584" y="320040"/>
            <a:ext cx="11228832" cy="6217920"/>
          </a:xfrm>
          <a:prstGeom prst="rect">
            <a:avLst/>
          </a:prstGeom>
          <a:solidFill>
            <a:schemeClr val="bg1"/>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1350"/>
          </a:p>
        </p:txBody>
      </p:sp>
      <p:sp>
        <p:nvSpPr>
          <p:cNvPr id="4" name="图片占位符 2"/>
          <p:cNvSpPr>
            <a:spLocks noGrp="1"/>
          </p:cNvSpPr>
          <p:nvPr>
            <p:ph type="pic" sz="quarter" idx="10"/>
          </p:nvPr>
        </p:nvSpPr>
        <p:spPr>
          <a:xfrm>
            <a:off x="757249" y="1665523"/>
            <a:ext cx="2474026" cy="2801975"/>
          </a:xfrm>
          <a:ln>
            <a:noFill/>
          </a:ln>
        </p:spPr>
        <p:txBody>
          <a:bodyPr/>
          <a:lstStyle/>
          <a:p>
            <a:endParaRPr lang="zh-CN" altLang="en-US"/>
          </a:p>
        </p:txBody>
      </p:sp>
      <p:sp>
        <p:nvSpPr>
          <p:cNvPr id="5" name="图片占位符 2"/>
          <p:cNvSpPr>
            <a:spLocks noGrp="1"/>
          </p:cNvSpPr>
          <p:nvPr>
            <p:ph type="pic" sz="quarter" idx="11"/>
          </p:nvPr>
        </p:nvSpPr>
        <p:spPr>
          <a:xfrm>
            <a:off x="3514568" y="1665523"/>
            <a:ext cx="2474026" cy="2801975"/>
          </a:xfrm>
          <a:ln>
            <a:noFill/>
          </a:ln>
        </p:spPr>
        <p:txBody>
          <a:bodyPr/>
          <a:lstStyle/>
          <a:p>
            <a:endParaRPr lang="zh-CN" altLang="en-US"/>
          </a:p>
        </p:txBody>
      </p:sp>
      <p:sp>
        <p:nvSpPr>
          <p:cNvPr id="6" name="图片占位符 2"/>
          <p:cNvSpPr>
            <a:spLocks noGrp="1"/>
          </p:cNvSpPr>
          <p:nvPr>
            <p:ph type="pic" sz="quarter" idx="12"/>
          </p:nvPr>
        </p:nvSpPr>
        <p:spPr>
          <a:xfrm>
            <a:off x="6226232" y="1665523"/>
            <a:ext cx="2474026" cy="2801975"/>
          </a:xfrm>
          <a:ln>
            <a:noFill/>
          </a:ln>
        </p:spPr>
        <p:txBody>
          <a:bodyPr/>
          <a:lstStyle/>
          <a:p>
            <a:endParaRPr lang="zh-CN" altLang="en-US"/>
          </a:p>
        </p:txBody>
      </p:sp>
      <p:sp>
        <p:nvSpPr>
          <p:cNvPr id="7" name="图片占位符 2"/>
          <p:cNvSpPr>
            <a:spLocks noGrp="1"/>
          </p:cNvSpPr>
          <p:nvPr>
            <p:ph type="pic" sz="quarter" idx="13"/>
          </p:nvPr>
        </p:nvSpPr>
        <p:spPr>
          <a:xfrm>
            <a:off x="8969036" y="1665523"/>
            <a:ext cx="2474026" cy="2801975"/>
          </a:xfrm>
          <a:ln>
            <a:noFill/>
          </a:ln>
        </p:spPr>
        <p:txBody>
          <a:bodyPr/>
          <a:lstStyle/>
          <a:p>
            <a:endParaRPr lang="zh-CN" altLang="en-US"/>
          </a:p>
        </p:txBody>
      </p:sp>
      <p:sp>
        <p:nvSpPr>
          <p:cNvPr id="2" name="矩形 1"/>
          <p:cNvSpPr/>
          <p:nvPr userDrawn="1"/>
        </p:nvSpPr>
        <p:spPr>
          <a:xfrm>
            <a:off x="740228" y="4598126"/>
            <a:ext cx="2508069" cy="136724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userDrawn="1"/>
        </p:nvSpPr>
        <p:spPr>
          <a:xfrm>
            <a:off x="3497547" y="4598126"/>
            <a:ext cx="2508069" cy="136724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userDrawn="1"/>
        </p:nvSpPr>
        <p:spPr>
          <a:xfrm>
            <a:off x="6209211" y="4598126"/>
            <a:ext cx="2508069" cy="136724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userDrawn="1"/>
        </p:nvSpPr>
        <p:spPr>
          <a:xfrm>
            <a:off x="8934994" y="4598126"/>
            <a:ext cx="2508069" cy="136724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节标题">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9DD38B82-0DA1-4110-8C3A-278497DC3EFF}"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B725A0E-262A-4643-AAEC-57EC434E3138}"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9D2A23"/>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DD38B82-0DA1-4110-8C3A-278497DC3EFF}" type="datetimeFigureOut">
              <a:rPr lang="zh-CN" altLang="en-US" smtClean="0"/>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B725A0E-262A-4643-AAEC-57EC434E3138}"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0.png"/><Relationship Id="rId1" Type="http://schemas.openxmlformats.org/officeDocument/2006/relationships/image" Target="../media/image9.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6.png"/><Relationship Id="rId1" Type="http://schemas.openxmlformats.org/officeDocument/2006/relationships/tags" Target="../tags/tag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png"/></Relationships>
</file>

<file path=ppt/slides/_rels/slide25.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9.png"/><Relationship Id="rId3" Type="http://schemas.openxmlformats.org/officeDocument/2006/relationships/image" Target="../media/image18.png"/><Relationship Id="rId2" Type="http://schemas.openxmlformats.org/officeDocument/2006/relationships/tags" Target="../tags/tag3.xml"/><Relationship Id="rId1" Type="http://schemas.openxmlformats.org/officeDocument/2006/relationships/tags" Target="../tags/tag2.xml"/></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9" Type="http://schemas.openxmlformats.org/officeDocument/2006/relationships/tags" Target="../tags/tag8.xml"/><Relationship Id="rId8" Type="http://schemas.openxmlformats.org/officeDocument/2006/relationships/tags" Target="../tags/tag7.xml"/><Relationship Id="rId7" Type="http://schemas.openxmlformats.org/officeDocument/2006/relationships/tags" Target="../tags/tag6.xml"/><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image" Target="../media/image24.png"/><Relationship Id="rId3" Type="http://schemas.openxmlformats.org/officeDocument/2006/relationships/image" Target="../media/image23.png"/><Relationship Id="rId2" Type="http://schemas.openxmlformats.org/officeDocument/2006/relationships/image" Target="../media/image22.png"/><Relationship Id="rId10" Type="http://schemas.openxmlformats.org/officeDocument/2006/relationships/slideLayout" Target="../slideLayouts/slideLayout2.xml"/><Relationship Id="rId1" Type="http://schemas.openxmlformats.org/officeDocument/2006/relationships/image" Target="../media/image21.png"/></Relationships>
</file>

<file path=ppt/slides/_rels/slide29.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tags" Target="../tags/tag13.xml"/><Relationship Id="rId7" Type="http://schemas.openxmlformats.org/officeDocument/2006/relationships/tags" Target="../tags/tag12.xml"/><Relationship Id="rId6" Type="http://schemas.openxmlformats.org/officeDocument/2006/relationships/image" Target="../media/image26.png"/><Relationship Id="rId5" Type="http://schemas.openxmlformats.org/officeDocument/2006/relationships/tags" Target="../tags/tag11.xml"/><Relationship Id="rId4" Type="http://schemas.openxmlformats.org/officeDocument/2006/relationships/tags" Target="../tags/tag10.xml"/><Relationship Id="rId3" Type="http://schemas.openxmlformats.org/officeDocument/2006/relationships/image" Target="../media/image25.png"/><Relationship Id="rId2" Type="http://schemas.openxmlformats.org/officeDocument/2006/relationships/tags" Target="../tags/tag9.xml"/><Relationship Id="rId1" Type="http://schemas.openxmlformats.org/officeDocument/2006/relationships/image" Target="../media/image2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15.xml"/><Relationship Id="rId2" Type="http://schemas.openxmlformats.org/officeDocument/2006/relationships/tags" Target="../tags/tag14.xml"/><Relationship Id="rId1" Type="http://schemas.openxmlformats.org/officeDocument/2006/relationships/image" Target="../media/image2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 name="组合 60" descr="e7d195523061f1c09e9d68d7cf438b91ef959ecb14fc25d26BBA7F7DBC18E55DFF4014AF651F0BF2569D4B6C1DA7F1A4683A481403BD872FC687266AD13265C1DE7C373772FD8728ABDD69ADD03BFF5BE2862BC891DBB79E3B16A08475943759BB2969C9A8B8933B93B1D416369138DB543BF0A5D9B0DF9D46CD3C203D0D99B19A091CB8D35ADF909FC717284F9FD8B5743DE0E770D1E019"/>
          <p:cNvGrpSpPr/>
          <p:nvPr/>
        </p:nvGrpSpPr>
        <p:grpSpPr>
          <a:xfrm rot="0">
            <a:off x="9848215" y="5748655"/>
            <a:ext cx="226695" cy="227965"/>
            <a:chOff x="5394325" y="3578232"/>
            <a:chExt cx="358775" cy="360364"/>
          </a:xfrm>
          <a:solidFill>
            <a:srgbClr val="9D2A23"/>
          </a:solidFill>
        </p:grpSpPr>
        <p:sp>
          <p:nvSpPr>
            <p:cNvPr id="62" name="AutoShape 18"/>
            <p:cNvSpPr/>
            <p:nvPr/>
          </p:nvSpPr>
          <p:spPr bwMode="auto">
            <a:xfrm>
              <a:off x="5394325" y="3578232"/>
              <a:ext cx="358775" cy="36036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19799"/>
                  </a:moveTo>
                  <a:cubicBezTo>
                    <a:pt x="20249" y="20048"/>
                    <a:pt x="20048" y="20249"/>
                    <a:pt x="19799" y="20249"/>
                  </a:cubicBezTo>
                  <a:lnTo>
                    <a:pt x="1800" y="20249"/>
                  </a:lnTo>
                  <a:cubicBezTo>
                    <a:pt x="1551" y="20249"/>
                    <a:pt x="1349" y="20048"/>
                    <a:pt x="1349" y="19799"/>
                  </a:cubicBezTo>
                  <a:lnTo>
                    <a:pt x="1349" y="3824"/>
                  </a:lnTo>
                  <a:cubicBezTo>
                    <a:pt x="1349" y="3576"/>
                    <a:pt x="1551" y="3375"/>
                    <a:pt x="1800" y="3375"/>
                  </a:cubicBezTo>
                  <a:lnTo>
                    <a:pt x="4724" y="3375"/>
                  </a:lnTo>
                  <a:lnTo>
                    <a:pt x="4724" y="4725"/>
                  </a:lnTo>
                  <a:cubicBezTo>
                    <a:pt x="4724" y="5098"/>
                    <a:pt x="5027" y="5400"/>
                    <a:pt x="5399" y="5400"/>
                  </a:cubicBezTo>
                  <a:cubicBezTo>
                    <a:pt x="5772" y="5400"/>
                    <a:pt x="6074" y="5098"/>
                    <a:pt x="6074" y="4725"/>
                  </a:cubicBezTo>
                  <a:lnTo>
                    <a:pt x="6074" y="3375"/>
                  </a:lnTo>
                  <a:lnTo>
                    <a:pt x="10124" y="3375"/>
                  </a:lnTo>
                  <a:lnTo>
                    <a:pt x="10124" y="4725"/>
                  </a:lnTo>
                  <a:cubicBezTo>
                    <a:pt x="10124" y="5098"/>
                    <a:pt x="10427" y="5400"/>
                    <a:pt x="10800" y="5400"/>
                  </a:cubicBezTo>
                  <a:cubicBezTo>
                    <a:pt x="11172" y="5400"/>
                    <a:pt x="11474" y="5098"/>
                    <a:pt x="11474" y="4725"/>
                  </a:cubicBezTo>
                  <a:lnTo>
                    <a:pt x="11474" y="3375"/>
                  </a:lnTo>
                  <a:lnTo>
                    <a:pt x="15524" y="3375"/>
                  </a:lnTo>
                  <a:lnTo>
                    <a:pt x="15524" y="4725"/>
                  </a:lnTo>
                  <a:cubicBezTo>
                    <a:pt x="15524" y="5098"/>
                    <a:pt x="15827" y="5400"/>
                    <a:pt x="16199" y="5400"/>
                  </a:cubicBezTo>
                  <a:cubicBezTo>
                    <a:pt x="16572" y="5400"/>
                    <a:pt x="16874" y="5098"/>
                    <a:pt x="16874" y="4725"/>
                  </a:cubicBezTo>
                  <a:lnTo>
                    <a:pt x="16874" y="3375"/>
                  </a:lnTo>
                  <a:lnTo>
                    <a:pt x="19799" y="3375"/>
                  </a:lnTo>
                  <a:cubicBezTo>
                    <a:pt x="20048" y="3375"/>
                    <a:pt x="20249" y="3576"/>
                    <a:pt x="20249" y="3824"/>
                  </a:cubicBezTo>
                  <a:cubicBezTo>
                    <a:pt x="20249" y="3824"/>
                    <a:pt x="20249" y="19799"/>
                    <a:pt x="20249" y="19799"/>
                  </a:cubicBezTo>
                  <a:close/>
                  <a:moveTo>
                    <a:pt x="19799" y="2025"/>
                  </a:moveTo>
                  <a:lnTo>
                    <a:pt x="16874" y="2025"/>
                  </a:lnTo>
                  <a:lnTo>
                    <a:pt x="16874" y="675"/>
                  </a:lnTo>
                  <a:cubicBezTo>
                    <a:pt x="16874" y="301"/>
                    <a:pt x="16572" y="0"/>
                    <a:pt x="16199" y="0"/>
                  </a:cubicBezTo>
                  <a:cubicBezTo>
                    <a:pt x="15827" y="0"/>
                    <a:pt x="15524" y="301"/>
                    <a:pt x="15524" y="675"/>
                  </a:cubicBezTo>
                  <a:lnTo>
                    <a:pt x="15524" y="2025"/>
                  </a:lnTo>
                  <a:lnTo>
                    <a:pt x="11474" y="2025"/>
                  </a:lnTo>
                  <a:lnTo>
                    <a:pt x="11474" y="675"/>
                  </a:lnTo>
                  <a:cubicBezTo>
                    <a:pt x="11474" y="301"/>
                    <a:pt x="11172" y="0"/>
                    <a:pt x="10800" y="0"/>
                  </a:cubicBezTo>
                  <a:cubicBezTo>
                    <a:pt x="10427" y="0"/>
                    <a:pt x="10124" y="301"/>
                    <a:pt x="10124" y="675"/>
                  </a:cubicBezTo>
                  <a:lnTo>
                    <a:pt x="10124" y="2025"/>
                  </a:lnTo>
                  <a:lnTo>
                    <a:pt x="6074" y="2025"/>
                  </a:lnTo>
                  <a:lnTo>
                    <a:pt x="6074" y="675"/>
                  </a:lnTo>
                  <a:cubicBezTo>
                    <a:pt x="6074" y="301"/>
                    <a:pt x="5772" y="0"/>
                    <a:pt x="5399" y="0"/>
                  </a:cubicBezTo>
                  <a:cubicBezTo>
                    <a:pt x="5027" y="0"/>
                    <a:pt x="4724" y="301"/>
                    <a:pt x="4724" y="675"/>
                  </a:cubicBezTo>
                  <a:lnTo>
                    <a:pt x="4724" y="2025"/>
                  </a:lnTo>
                  <a:lnTo>
                    <a:pt x="1800" y="2025"/>
                  </a:lnTo>
                  <a:cubicBezTo>
                    <a:pt x="805" y="2025"/>
                    <a:pt x="0" y="2830"/>
                    <a:pt x="0" y="3824"/>
                  </a:cubicBezTo>
                  <a:lnTo>
                    <a:pt x="0" y="19799"/>
                  </a:lnTo>
                  <a:cubicBezTo>
                    <a:pt x="0" y="20793"/>
                    <a:pt x="805" y="21599"/>
                    <a:pt x="1800" y="21599"/>
                  </a:cubicBezTo>
                  <a:lnTo>
                    <a:pt x="19799" y="21599"/>
                  </a:lnTo>
                  <a:cubicBezTo>
                    <a:pt x="20794" y="21599"/>
                    <a:pt x="21600" y="20793"/>
                    <a:pt x="21600" y="19799"/>
                  </a:cubicBezTo>
                  <a:lnTo>
                    <a:pt x="21600" y="3824"/>
                  </a:lnTo>
                  <a:cubicBezTo>
                    <a:pt x="21600" y="2830"/>
                    <a:pt x="20794" y="2025"/>
                    <a:pt x="19799" y="2025"/>
                  </a:cubicBezTo>
                </a:path>
              </a:pathLst>
            </a:custGeom>
            <a:grpFill/>
            <a:ln>
              <a:noFill/>
            </a:ln>
            <a:effectLst/>
          </p:spPr>
          <p:txBody>
            <a:bodyPr lIns="25400" tIns="25400" rIns="25400" bIns="25400" anchor="ctr"/>
            <a:lstStyle/>
            <a:p>
              <a:pPr marL="0" marR="0" lvl="0" indent="0" algn="ctr" defTabSz="304800" rtl="0" eaLnBrk="1"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prstClr val="white"/>
                </a:solidFill>
                <a:effectLst>
                  <a:outerShdw blurRad="38100" dist="38100" dir="2700000" algn="tl">
                    <a:srgbClr val="000000"/>
                  </a:outerShdw>
                </a:effectLst>
                <a:uLnTx/>
                <a:uFillTx/>
                <a:latin typeface="Gill Sans" panose="020B0502020104020203" charset="0"/>
                <a:ea typeface="微软雅黑 Light"/>
                <a:cs typeface="+mn-cs"/>
                <a:sym typeface="Gill Sans" panose="020B0502020104020203" charset="0"/>
              </a:endParaRPr>
            </a:p>
          </p:txBody>
        </p:sp>
        <p:sp>
          <p:nvSpPr>
            <p:cNvPr id="63" name="AutoShape 19"/>
            <p:cNvSpPr/>
            <p:nvPr/>
          </p:nvSpPr>
          <p:spPr bwMode="auto">
            <a:xfrm>
              <a:off x="5472113" y="3713163"/>
              <a:ext cx="46037" cy="349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599"/>
                  </a:moveTo>
                  <a:lnTo>
                    <a:pt x="21600" y="21599"/>
                  </a:lnTo>
                  <a:lnTo>
                    <a:pt x="21600" y="0"/>
                  </a:lnTo>
                  <a:lnTo>
                    <a:pt x="0" y="0"/>
                  </a:lnTo>
                  <a:cubicBezTo>
                    <a:pt x="0" y="0"/>
                    <a:pt x="0" y="21599"/>
                    <a:pt x="0" y="21599"/>
                  </a:cubicBezTo>
                  <a:close/>
                </a:path>
              </a:pathLst>
            </a:custGeom>
            <a:grpFill/>
            <a:ln>
              <a:noFill/>
            </a:ln>
            <a:effectLst/>
          </p:spPr>
          <p:txBody>
            <a:bodyPr lIns="25400" tIns="25400" rIns="25400" bIns="25400" anchor="ctr"/>
            <a:lstStyle/>
            <a:p>
              <a:pPr marL="0" marR="0" lvl="0" indent="0" algn="ctr" defTabSz="304800" rtl="0" eaLnBrk="1"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prstClr val="white"/>
                </a:solidFill>
                <a:effectLst>
                  <a:outerShdw blurRad="38100" dist="38100" dir="2700000" algn="tl">
                    <a:srgbClr val="000000"/>
                  </a:outerShdw>
                </a:effectLst>
                <a:uLnTx/>
                <a:uFillTx/>
                <a:latin typeface="Gill Sans" panose="020B0502020104020203" charset="0"/>
                <a:ea typeface="微软雅黑 Light"/>
                <a:cs typeface="+mn-cs"/>
                <a:sym typeface="Gill Sans" panose="020B0502020104020203" charset="0"/>
              </a:endParaRPr>
            </a:p>
          </p:txBody>
        </p:sp>
        <p:sp>
          <p:nvSpPr>
            <p:cNvPr id="64" name="AutoShape 20"/>
            <p:cNvSpPr/>
            <p:nvPr/>
          </p:nvSpPr>
          <p:spPr bwMode="auto">
            <a:xfrm>
              <a:off x="5472113" y="3770313"/>
              <a:ext cx="46037" cy="3333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599"/>
                  </a:moveTo>
                  <a:lnTo>
                    <a:pt x="21600" y="21599"/>
                  </a:lnTo>
                  <a:lnTo>
                    <a:pt x="21600" y="0"/>
                  </a:lnTo>
                  <a:lnTo>
                    <a:pt x="0" y="0"/>
                  </a:lnTo>
                  <a:cubicBezTo>
                    <a:pt x="0" y="0"/>
                    <a:pt x="0" y="21599"/>
                    <a:pt x="0" y="21599"/>
                  </a:cubicBezTo>
                  <a:close/>
                </a:path>
              </a:pathLst>
            </a:custGeom>
            <a:grpFill/>
            <a:ln>
              <a:noFill/>
            </a:ln>
            <a:effectLst/>
          </p:spPr>
          <p:txBody>
            <a:bodyPr lIns="25400" tIns="25400" rIns="25400" bIns="25400" anchor="ctr"/>
            <a:lstStyle/>
            <a:p>
              <a:pPr marL="0" marR="0" lvl="0" indent="0" algn="ctr" defTabSz="304800" rtl="0" eaLnBrk="1"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prstClr val="white"/>
                </a:solidFill>
                <a:effectLst>
                  <a:outerShdw blurRad="38100" dist="38100" dir="2700000" algn="tl">
                    <a:srgbClr val="000000"/>
                  </a:outerShdw>
                </a:effectLst>
                <a:uLnTx/>
                <a:uFillTx/>
                <a:latin typeface="Gill Sans" panose="020B0502020104020203" charset="0"/>
                <a:ea typeface="微软雅黑 Light"/>
                <a:cs typeface="+mn-cs"/>
                <a:sym typeface="Gill Sans" panose="020B0502020104020203" charset="0"/>
              </a:endParaRPr>
            </a:p>
          </p:txBody>
        </p:sp>
        <p:sp>
          <p:nvSpPr>
            <p:cNvPr id="65" name="AutoShape 21"/>
            <p:cNvSpPr/>
            <p:nvPr/>
          </p:nvSpPr>
          <p:spPr bwMode="auto">
            <a:xfrm>
              <a:off x="5472113" y="3825875"/>
              <a:ext cx="46037" cy="333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599"/>
                  </a:moveTo>
                  <a:lnTo>
                    <a:pt x="21600" y="21599"/>
                  </a:lnTo>
                  <a:lnTo>
                    <a:pt x="21600" y="0"/>
                  </a:lnTo>
                  <a:lnTo>
                    <a:pt x="0" y="0"/>
                  </a:lnTo>
                  <a:cubicBezTo>
                    <a:pt x="0" y="0"/>
                    <a:pt x="0" y="21599"/>
                    <a:pt x="0" y="21599"/>
                  </a:cubicBezTo>
                  <a:close/>
                </a:path>
              </a:pathLst>
            </a:custGeom>
            <a:grpFill/>
            <a:ln>
              <a:noFill/>
            </a:ln>
            <a:effectLst/>
          </p:spPr>
          <p:txBody>
            <a:bodyPr lIns="25400" tIns="25400" rIns="25400" bIns="25400" anchor="ctr"/>
            <a:lstStyle/>
            <a:p>
              <a:pPr marL="0" marR="0" lvl="0" indent="0" algn="ctr" defTabSz="304800" rtl="0" eaLnBrk="1"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prstClr val="white"/>
                </a:solidFill>
                <a:effectLst>
                  <a:outerShdw blurRad="38100" dist="38100" dir="2700000" algn="tl">
                    <a:srgbClr val="000000"/>
                  </a:outerShdw>
                </a:effectLst>
                <a:uLnTx/>
                <a:uFillTx/>
                <a:latin typeface="Gill Sans" panose="020B0502020104020203" charset="0"/>
                <a:ea typeface="微软雅黑 Light"/>
                <a:cs typeface="+mn-cs"/>
                <a:sym typeface="Gill Sans" panose="020B0502020104020203" charset="0"/>
              </a:endParaRPr>
            </a:p>
          </p:txBody>
        </p:sp>
        <p:sp>
          <p:nvSpPr>
            <p:cNvPr id="66" name="AutoShape 22"/>
            <p:cNvSpPr/>
            <p:nvPr/>
          </p:nvSpPr>
          <p:spPr bwMode="auto">
            <a:xfrm>
              <a:off x="5551488" y="3825875"/>
              <a:ext cx="44450" cy="333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599"/>
                  </a:moveTo>
                  <a:lnTo>
                    <a:pt x="21600" y="21599"/>
                  </a:lnTo>
                  <a:lnTo>
                    <a:pt x="21600" y="0"/>
                  </a:lnTo>
                  <a:lnTo>
                    <a:pt x="0" y="0"/>
                  </a:lnTo>
                  <a:cubicBezTo>
                    <a:pt x="0" y="0"/>
                    <a:pt x="0" y="21599"/>
                    <a:pt x="0" y="21599"/>
                  </a:cubicBezTo>
                  <a:close/>
                </a:path>
              </a:pathLst>
            </a:custGeom>
            <a:grpFill/>
            <a:ln>
              <a:noFill/>
            </a:ln>
            <a:effectLst/>
          </p:spPr>
          <p:txBody>
            <a:bodyPr lIns="25400" tIns="25400" rIns="25400" bIns="25400" anchor="ctr"/>
            <a:lstStyle/>
            <a:p>
              <a:pPr marL="0" marR="0" lvl="0" indent="0" algn="ctr" defTabSz="304800" rtl="0" eaLnBrk="1"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prstClr val="white"/>
                </a:solidFill>
                <a:effectLst>
                  <a:outerShdw blurRad="38100" dist="38100" dir="2700000" algn="tl">
                    <a:srgbClr val="000000"/>
                  </a:outerShdw>
                </a:effectLst>
                <a:uLnTx/>
                <a:uFillTx/>
                <a:latin typeface="Gill Sans" panose="020B0502020104020203" charset="0"/>
                <a:ea typeface="微软雅黑 Light"/>
                <a:cs typeface="+mn-cs"/>
                <a:sym typeface="Gill Sans" panose="020B0502020104020203" charset="0"/>
              </a:endParaRPr>
            </a:p>
          </p:txBody>
        </p:sp>
        <p:sp>
          <p:nvSpPr>
            <p:cNvPr id="67" name="AutoShape 23"/>
            <p:cNvSpPr/>
            <p:nvPr/>
          </p:nvSpPr>
          <p:spPr bwMode="auto">
            <a:xfrm>
              <a:off x="5551488" y="3770313"/>
              <a:ext cx="44450" cy="3333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599"/>
                  </a:moveTo>
                  <a:lnTo>
                    <a:pt x="21600" y="21599"/>
                  </a:lnTo>
                  <a:lnTo>
                    <a:pt x="21600" y="0"/>
                  </a:lnTo>
                  <a:lnTo>
                    <a:pt x="0" y="0"/>
                  </a:lnTo>
                  <a:cubicBezTo>
                    <a:pt x="0" y="0"/>
                    <a:pt x="0" y="21599"/>
                    <a:pt x="0" y="21599"/>
                  </a:cubicBezTo>
                  <a:close/>
                </a:path>
              </a:pathLst>
            </a:custGeom>
            <a:grpFill/>
            <a:ln>
              <a:noFill/>
            </a:ln>
            <a:effectLst/>
          </p:spPr>
          <p:txBody>
            <a:bodyPr lIns="25400" tIns="25400" rIns="25400" bIns="25400" anchor="ctr"/>
            <a:lstStyle/>
            <a:p>
              <a:pPr marL="0" marR="0" lvl="0" indent="0" algn="ctr" defTabSz="304800" rtl="0" eaLnBrk="1"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prstClr val="white"/>
                </a:solidFill>
                <a:effectLst>
                  <a:outerShdw blurRad="38100" dist="38100" dir="2700000" algn="tl">
                    <a:srgbClr val="000000"/>
                  </a:outerShdw>
                </a:effectLst>
                <a:uLnTx/>
                <a:uFillTx/>
                <a:latin typeface="Gill Sans" panose="020B0502020104020203" charset="0"/>
                <a:ea typeface="微软雅黑 Light"/>
                <a:cs typeface="+mn-cs"/>
                <a:sym typeface="Gill Sans" panose="020B0502020104020203" charset="0"/>
              </a:endParaRPr>
            </a:p>
          </p:txBody>
        </p:sp>
        <p:sp>
          <p:nvSpPr>
            <p:cNvPr id="68" name="AutoShape 24"/>
            <p:cNvSpPr/>
            <p:nvPr/>
          </p:nvSpPr>
          <p:spPr bwMode="auto">
            <a:xfrm>
              <a:off x="5551488" y="3713163"/>
              <a:ext cx="44450" cy="349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599"/>
                  </a:moveTo>
                  <a:lnTo>
                    <a:pt x="21600" y="21599"/>
                  </a:lnTo>
                  <a:lnTo>
                    <a:pt x="21600" y="0"/>
                  </a:lnTo>
                  <a:lnTo>
                    <a:pt x="0" y="0"/>
                  </a:lnTo>
                  <a:cubicBezTo>
                    <a:pt x="0" y="0"/>
                    <a:pt x="0" y="21599"/>
                    <a:pt x="0" y="21599"/>
                  </a:cubicBezTo>
                  <a:close/>
                </a:path>
              </a:pathLst>
            </a:custGeom>
            <a:grpFill/>
            <a:ln>
              <a:noFill/>
            </a:ln>
            <a:effectLst/>
          </p:spPr>
          <p:txBody>
            <a:bodyPr lIns="25400" tIns="25400" rIns="25400" bIns="25400" anchor="ctr"/>
            <a:lstStyle/>
            <a:p>
              <a:pPr marL="0" marR="0" lvl="0" indent="0" algn="ctr" defTabSz="304800" rtl="0" eaLnBrk="1"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prstClr val="white"/>
                </a:solidFill>
                <a:effectLst>
                  <a:outerShdw blurRad="38100" dist="38100" dir="2700000" algn="tl">
                    <a:srgbClr val="000000"/>
                  </a:outerShdw>
                </a:effectLst>
                <a:uLnTx/>
                <a:uFillTx/>
                <a:latin typeface="Gill Sans" panose="020B0502020104020203" charset="0"/>
                <a:ea typeface="微软雅黑 Light"/>
                <a:cs typeface="+mn-cs"/>
                <a:sym typeface="Gill Sans" panose="020B0502020104020203" charset="0"/>
              </a:endParaRPr>
            </a:p>
          </p:txBody>
        </p:sp>
        <p:sp>
          <p:nvSpPr>
            <p:cNvPr id="69" name="AutoShape 25"/>
            <p:cNvSpPr/>
            <p:nvPr/>
          </p:nvSpPr>
          <p:spPr bwMode="auto">
            <a:xfrm>
              <a:off x="5630863" y="3825875"/>
              <a:ext cx="44450" cy="333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599"/>
                  </a:moveTo>
                  <a:lnTo>
                    <a:pt x="21600" y="21599"/>
                  </a:lnTo>
                  <a:lnTo>
                    <a:pt x="21600" y="0"/>
                  </a:lnTo>
                  <a:lnTo>
                    <a:pt x="0" y="0"/>
                  </a:lnTo>
                  <a:cubicBezTo>
                    <a:pt x="0" y="0"/>
                    <a:pt x="0" y="21599"/>
                    <a:pt x="0" y="21599"/>
                  </a:cubicBezTo>
                  <a:close/>
                </a:path>
              </a:pathLst>
            </a:custGeom>
            <a:grpFill/>
            <a:ln>
              <a:noFill/>
            </a:ln>
            <a:effectLst/>
          </p:spPr>
          <p:txBody>
            <a:bodyPr lIns="25400" tIns="25400" rIns="25400" bIns="25400" anchor="ctr"/>
            <a:lstStyle/>
            <a:p>
              <a:pPr marL="0" marR="0" lvl="0" indent="0" algn="ctr" defTabSz="304800" rtl="0" eaLnBrk="1"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prstClr val="white"/>
                </a:solidFill>
                <a:effectLst>
                  <a:outerShdw blurRad="38100" dist="38100" dir="2700000" algn="tl">
                    <a:srgbClr val="000000"/>
                  </a:outerShdw>
                </a:effectLst>
                <a:uLnTx/>
                <a:uFillTx/>
                <a:latin typeface="Gill Sans" panose="020B0502020104020203" charset="0"/>
                <a:ea typeface="微软雅黑 Light"/>
                <a:cs typeface="+mn-cs"/>
                <a:sym typeface="Gill Sans" panose="020B0502020104020203" charset="0"/>
              </a:endParaRPr>
            </a:p>
          </p:txBody>
        </p:sp>
        <p:sp>
          <p:nvSpPr>
            <p:cNvPr id="70" name="AutoShape 26"/>
            <p:cNvSpPr/>
            <p:nvPr/>
          </p:nvSpPr>
          <p:spPr bwMode="auto">
            <a:xfrm>
              <a:off x="5630863" y="3770313"/>
              <a:ext cx="44450" cy="3333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599"/>
                  </a:moveTo>
                  <a:lnTo>
                    <a:pt x="21600" y="21599"/>
                  </a:lnTo>
                  <a:lnTo>
                    <a:pt x="21600" y="0"/>
                  </a:lnTo>
                  <a:lnTo>
                    <a:pt x="0" y="0"/>
                  </a:lnTo>
                  <a:cubicBezTo>
                    <a:pt x="0" y="0"/>
                    <a:pt x="0" y="21599"/>
                    <a:pt x="0" y="21599"/>
                  </a:cubicBezTo>
                  <a:close/>
                </a:path>
              </a:pathLst>
            </a:custGeom>
            <a:grpFill/>
            <a:ln>
              <a:noFill/>
            </a:ln>
            <a:effectLst/>
          </p:spPr>
          <p:txBody>
            <a:bodyPr lIns="25400" tIns="25400" rIns="25400" bIns="25400" anchor="ctr"/>
            <a:lstStyle/>
            <a:p>
              <a:pPr marL="0" marR="0" lvl="0" indent="0" algn="ctr" defTabSz="304800" rtl="0" eaLnBrk="1"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prstClr val="white"/>
                </a:solidFill>
                <a:effectLst>
                  <a:outerShdw blurRad="38100" dist="38100" dir="2700000" algn="tl">
                    <a:srgbClr val="000000"/>
                  </a:outerShdw>
                </a:effectLst>
                <a:uLnTx/>
                <a:uFillTx/>
                <a:latin typeface="Gill Sans" panose="020B0502020104020203" charset="0"/>
                <a:ea typeface="微软雅黑 Light"/>
                <a:cs typeface="+mn-cs"/>
                <a:sym typeface="Gill Sans" panose="020B0502020104020203" charset="0"/>
              </a:endParaRPr>
            </a:p>
          </p:txBody>
        </p:sp>
        <p:sp>
          <p:nvSpPr>
            <p:cNvPr id="71" name="AutoShape 27"/>
            <p:cNvSpPr/>
            <p:nvPr/>
          </p:nvSpPr>
          <p:spPr bwMode="auto">
            <a:xfrm>
              <a:off x="5630863" y="3713163"/>
              <a:ext cx="44450" cy="349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599"/>
                  </a:moveTo>
                  <a:lnTo>
                    <a:pt x="21600" y="21599"/>
                  </a:lnTo>
                  <a:lnTo>
                    <a:pt x="21600" y="0"/>
                  </a:lnTo>
                  <a:lnTo>
                    <a:pt x="0" y="0"/>
                  </a:lnTo>
                  <a:cubicBezTo>
                    <a:pt x="0" y="0"/>
                    <a:pt x="0" y="21599"/>
                    <a:pt x="0" y="21599"/>
                  </a:cubicBezTo>
                  <a:close/>
                </a:path>
              </a:pathLst>
            </a:custGeom>
            <a:grpFill/>
            <a:ln>
              <a:noFill/>
            </a:ln>
            <a:effectLst/>
          </p:spPr>
          <p:txBody>
            <a:bodyPr lIns="25400" tIns="25400" rIns="25400" bIns="25400" anchor="ctr"/>
            <a:lstStyle/>
            <a:p>
              <a:pPr marL="0" marR="0" lvl="0" indent="0" algn="ctr" defTabSz="304800" rtl="0" eaLnBrk="1"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prstClr val="white"/>
                </a:solidFill>
                <a:effectLst>
                  <a:outerShdw blurRad="38100" dist="38100" dir="2700000" algn="tl">
                    <a:srgbClr val="000000"/>
                  </a:outerShdw>
                </a:effectLst>
                <a:uLnTx/>
                <a:uFillTx/>
                <a:latin typeface="Gill Sans" panose="020B0502020104020203" charset="0"/>
                <a:ea typeface="微软雅黑 Light"/>
                <a:cs typeface="+mn-cs"/>
                <a:sym typeface="Gill Sans" panose="020B0502020104020203" charset="0"/>
              </a:endParaRPr>
            </a:p>
          </p:txBody>
        </p:sp>
      </p:grpSp>
      <p:sp>
        <p:nvSpPr>
          <p:cNvPr id="39" name="文本框1"/>
          <p:cNvSpPr txBox="1"/>
          <p:nvPr/>
        </p:nvSpPr>
        <p:spPr>
          <a:xfrm>
            <a:off x="2276765" y="3336792"/>
            <a:ext cx="7638470" cy="5835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3200" b="0" i="0" u="none" strike="noStrike" kern="1200" cap="none" spc="225" normalizeH="0" baseline="0" noProof="0">
                <a:ln>
                  <a:noFill/>
                </a:ln>
                <a:solidFill>
                  <a:prstClr val="white"/>
                </a:solidFill>
                <a:effectLst>
                  <a:outerShdw blurRad="101600" dist="101600" dir="5400000" algn="ctr" rotWithShape="0">
                    <a:srgbClr val="000000">
                      <a:alpha val="15000"/>
                    </a:srgbClr>
                  </a:outerShdw>
                </a:effectLst>
                <a:uLnTx/>
                <a:uFillTx/>
                <a:latin typeface="微软雅黑" panose="020B0503020204020204" pitchFamily="34" charset="-122"/>
                <a:ea typeface="微软雅黑" panose="020B0503020204020204" pitchFamily="34" charset="-122"/>
                <a:cs typeface="+mn-cs"/>
              </a:rPr>
              <a:t>基于中国政务服务平台</a:t>
            </a:r>
            <a:endParaRPr kumimoji="0" lang="zh-CN" altLang="en-US" sz="3200" b="0" i="0" u="none" strike="noStrike" kern="1200" cap="none" spc="225" normalizeH="0" baseline="0" noProof="0">
              <a:ln>
                <a:noFill/>
              </a:ln>
              <a:solidFill>
                <a:prstClr val="white"/>
              </a:solidFill>
              <a:effectLst>
                <a:outerShdw blurRad="101600" dist="101600" dir="5400000" algn="ctr" rotWithShape="0">
                  <a:srgbClr val="000000">
                    <a:alpha val="15000"/>
                  </a:srgbClr>
                </a:outerShdw>
              </a:effectLst>
              <a:uLnTx/>
              <a:uFillTx/>
              <a:latin typeface="微软雅黑" panose="020B0503020204020204" pitchFamily="34" charset="-122"/>
              <a:ea typeface="微软雅黑" panose="020B0503020204020204" pitchFamily="34" charset="-122"/>
              <a:cs typeface="+mn-cs"/>
            </a:endParaRPr>
          </a:p>
        </p:txBody>
      </p:sp>
      <p:grpSp>
        <p:nvGrpSpPr>
          <p:cNvPr id="7" name="组合 6"/>
          <p:cNvGrpSpPr/>
          <p:nvPr/>
        </p:nvGrpSpPr>
        <p:grpSpPr>
          <a:xfrm>
            <a:off x="1213867" y="1911114"/>
            <a:ext cx="9843552" cy="2454275"/>
            <a:chOff x="-55335" y="1790827"/>
            <a:chExt cx="9843552" cy="2454275"/>
          </a:xfrm>
        </p:grpSpPr>
        <p:sp>
          <p:nvSpPr>
            <p:cNvPr id="35" name="文本框4"/>
            <p:cNvSpPr txBox="1"/>
            <p:nvPr/>
          </p:nvSpPr>
          <p:spPr>
            <a:xfrm>
              <a:off x="-55335" y="1790827"/>
              <a:ext cx="5857240" cy="2454275"/>
            </a:xfrm>
            <a:prstGeom prst="rect">
              <a:avLst/>
            </a:prstGeom>
            <a:noFill/>
          </p:spPr>
          <p:txBody>
            <a:bodyPr wrap="square" rtlCol="0">
              <a:noAutofit/>
            </a:body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7200" b="1" i="0" u="none" strike="noStrike" kern="1200" cap="none" spc="225" normalizeH="0" baseline="0" noProof="0">
                  <a:ln>
                    <a:noFill/>
                  </a:ln>
                  <a:solidFill>
                    <a:prstClr val="white"/>
                  </a:solidFill>
                  <a:effectLst>
                    <a:outerShdw blurRad="101600" dist="101600" dir="5400000" algn="ctr" rotWithShape="0">
                      <a:srgbClr val="000000">
                        <a:alpha val="15000"/>
                      </a:srgbClr>
                    </a:outerShdw>
                  </a:effectLst>
                  <a:uLnTx/>
                  <a:uFillTx/>
                  <a:latin typeface="微软雅黑" panose="020B0503020204020204" pitchFamily="34" charset="-122"/>
                  <a:ea typeface="微软雅黑" panose="020B0503020204020204" pitchFamily="34" charset="-122"/>
                  <a:cs typeface="+mn-cs"/>
                </a:rPr>
                <a:t>电子政务系统 </a:t>
              </a:r>
              <a:endParaRPr kumimoji="0" lang="zh-CN" altLang="en-US" sz="7200" b="1" i="0" u="none" strike="noStrike" kern="1200" cap="none" spc="225" normalizeH="0" baseline="0" noProof="0">
                <a:ln>
                  <a:noFill/>
                </a:ln>
                <a:solidFill>
                  <a:prstClr val="white"/>
                </a:solidFill>
                <a:effectLst>
                  <a:outerShdw blurRad="101600" dist="101600" dir="5400000" algn="ctr" rotWithShape="0">
                    <a:srgbClr val="000000">
                      <a:alpha val="15000"/>
                    </a:srgbClr>
                  </a:outerShdw>
                </a:effectLst>
                <a:uLnTx/>
                <a:uFillTx/>
                <a:latin typeface="微软雅黑" panose="020B0503020204020204" pitchFamily="34" charset="-122"/>
                <a:ea typeface="微软雅黑" panose="020B0503020204020204" pitchFamily="34" charset="-122"/>
                <a:cs typeface="+mn-cs"/>
              </a:endParaRPr>
            </a:p>
          </p:txBody>
        </p:sp>
        <p:sp>
          <p:nvSpPr>
            <p:cNvPr id="9" name="矩形 8"/>
            <p:cNvSpPr/>
            <p:nvPr/>
          </p:nvSpPr>
          <p:spPr>
            <a:xfrm>
              <a:off x="5828357" y="1790827"/>
              <a:ext cx="3959860" cy="1198880"/>
            </a:xfrm>
            <a:prstGeom prst="rect">
              <a:avLst/>
            </a:prstGeom>
            <a:solidFill>
              <a:schemeClr val="bg1"/>
            </a:solidFill>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7200" b="1" i="0" u="none" strike="noStrike" kern="1200" cap="none" spc="225" normalizeH="0" baseline="0" noProof="0">
                  <a:ln>
                    <a:noFill/>
                  </a:ln>
                  <a:solidFill>
                    <a:srgbClr val="9D2A23"/>
                  </a:solidFill>
                  <a:effectLst>
                    <a:outerShdw blurRad="101600" dist="101600" dir="5400000" algn="ctr" rotWithShape="0">
                      <a:srgbClr val="000000">
                        <a:alpha val="15000"/>
                      </a:srgbClr>
                    </a:outerShdw>
                  </a:effectLst>
                  <a:uLnTx/>
                  <a:uFillTx/>
                  <a:latin typeface="微软雅黑" panose="020B0503020204020204" pitchFamily="34" charset="-122"/>
                  <a:ea typeface="微软雅黑" panose="020B0503020204020204" pitchFamily="34" charset="-122"/>
                  <a:cs typeface="+mn-cs"/>
                </a:rPr>
                <a:t>信息</a:t>
              </a:r>
              <a:r>
                <a:rPr kumimoji="0" lang="zh-CN" altLang="en-US" sz="7200" b="1" i="0" u="none" strike="noStrike" kern="1200" cap="none" spc="225" normalizeH="0" baseline="0" noProof="0">
                  <a:ln>
                    <a:noFill/>
                  </a:ln>
                  <a:solidFill>
                    <a:srgbClr val="9D2A23"/>
                  </a:solidFill>
                  <a:effectLst>
                    <a:outerShdw blurRad="101600" dist="101600" dir="5400000" algn="ctr" rotWithShape="0">
                      <a:srgbClr val="000000">
                        <a:alpha val="15000"/>
                      </a:srgbClr>
                    </a:outerShdw>
                  </a:effectLst>
                  <a:uLnTx/>
                  <a:uFillTx/>
                  <a:latin typeface="微软雅黑" panose="020B0503020204020204" pitchFamily="34" charset="-122"/>
                  <a:ea typeface="微软雅黑" panose="020B0503020204020204" pitchFamily="34" charset="-122"/>
                  <a:cs typeface="+mn-cs"/>
                </a:rPr>
                <a:t>组织</a:t>
              </a:r>
              <a:endParaRPr kumimoji="0" lang="zh-CN" altLang="en-US" sz="7200" b="1" i="0" u="none" strike="noStrike" kern="1200" cap="none" spc="225" normalizeH="0" baseline="0" noProof="0">
                <a:ln>
                  <a:noFill/>
                </a:ln>
                <a:solidFill>
                  <a:srgbClr val="9D2A23"/>
                </a:solidFill>
                <a:effectLst>
                  <a:outerShdw blurRad="101600" dist="101600" dir="5400000" algn="ctr" rotWithShape="0">
                    <a:srgbClr val="000000">
                      <a:alpha val="15000"/>
                    </a:srgbClr>
                  </a:outerShdw>
                </a:effectLst>
                <a:uLnTx/>
                <a:uFillTx/>
                <a:latin typeface="微软雅黑" panose="020B0503020204020204" pitchFamily="34" charset="-122"/>
                <a:ea typeface="微软雅黑" panose="020B0503020204020204" pitchFamily="34" charset="-122"/>
                <a:cs typeface="+mn-cs"/>
              </a:endParaRPr>
            </a:p>
          </p:txBody>
        </p:sp>
      </p:grpSp>
      <p:sp>
        <p:nvSpPr>
          <p:cNvPr id="6" name="矩形 5"/>
          <p:cNvSpPr/>
          <p:nvPr/>
        </p:nvSpPr>
        <p:spPr>
          <a:xfrm>
            <a:off x="337457" y="370114"/>
            <a:ext cx="11310257" cy="5900057"/>
          </a:xfrm>
          <a:prstGeom prst="rect">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Light"/>
              <a:ea typeface="微软雅黑 Light"/>
              <a:cs typeface="+mn-cs"/>
            </a:endParaRPr>
          </a:p>
        </p:txBody>
      </p:sp>
      <p:sp>
        <p:nvSpPr>
          <p:cNvPr id="2" name="文本框 1"/>
          <p:cNvSpPr txBox="1"/>
          <p:nvPr/>
        </p:nvSpPr>
        <p:spPr>
          <a:xfrm>
            <a:off x="4559300" y="4273550"/>
            <a:ext cx="3070860" cy="1753235"/>
          </a:xfrm>
          <a:prstGeom prst="rect">
            <a:avLst/>
          </a:prstGeom>
          <a:noFill/>
        </p:spPr>
        <p:txBody>
          <a:bodyPr wrap="square" rtlCol="0">
            <a:spAutoFit/>
          </a:bodyPr>
          <a:p>
            <a:pPr algn="l">
              <a:lnSpc>
                <a:spcPct val="150000"/>
              </a:lnSpc>
            </a:pPr>
            <a:r>
              <a:rPr lang="zh-CN" altLang="en-US">
                <a:solidFill>
                  <a:schemeClr val="bg1"/>
                </a:solidFill>
              </a:rPr>
              <a:t>第九组</a:t>
            </a:r>
            <a:endParaRPr lang="zh-CN" altLang="en-US">
              <a:solidFill>
                <a:schemeClr val="bg1"/>
              </a:solidFill>
            </a:endParaRPr>
          </a:p>
          <a:p>
            <a:pPr>
              <a:lnSpc>
                <a:spcPct val="150000"/>
              </a:lnSpc>
            </a:pPr>
            <a:r>
              <a:rPr lang="zh-CN" altLang="en-US">
                <a:solidFill>
                  <a:schemeClr val="bg1"/>
                </a:solidFill>
              </a:rPr>
              <a:t>资料收集：韩铄玲、</a:t>
            </a:r>
            <a:r>
              <a:rPr lang="zh-CN" altLang="en-US">
                <a:solidFill>
                  <a:schemeClr val="bg1"/>
                </a:solidFill>
              </a:rPr>
              <a:t>赵红玉</a:t>
            </a:r>
            <a:endParaRPr lang="zh-CN" altLang="en-US">
              <a:solidFill>
                <a:schemeClr val="bg1"/>
              </a:solidFill>
            </a:endParaRPr>
          </a:p>
          <a:p>
            <a:pPr>
              <a:lnSpc>
                <a:spcPct val="150000"/>
              </a:lnSpc>
            </a:pPr>
            <a:r>
              <a:rPr lang="en-US" altLang="zh-CN">
                <a:solidFill>
                  <a:schemeClr val="bg1"/>
                </a:solidFill>
              </a:rPr>
              <a:t>ppt</a:t>
            </a:r>
            <a:r>
              <a:rPr lang="zh-CN" altLang="en-US">
                <a:solidFill>
                  <a:schemeClr val="bg1"/>
                </a:solidFill>
              </a:rPr>
              <a:t>制作：韩铄玲、</a:t>
            </a:r>
            <a:r>
              <a:rPr lang="zh-CN" altLang="en-US">
                <a:solidFill>
                  <a:schemeClr val="bg1"/>
                </a:solidFill>
              </a:rPr>
              <a:t>赵红玉</a:t>
            </a:r>
            <a:endParaRPr lang="zh-CN" altLang="en-US">
              <a:solidFill>
                <a:schemeClr val="bg1"/>
              </a:solidFill>
            </a:endParaRPr>
          </a:p>
          <a:p>
            <a:pPr>
              <a:lnSpc>
                <a:spcPct val="150000"/>
              </a:lnSpc>
            </a:pPr>
            <a:r>
              <a:rPr lang="zh-CN" altLang="en-US">
                <a:solidFill>
                  <a:schemeClr val="bg1"/>
                </a:solidFill>
              </a:rPr>
              <a:t>汇报人：</a:t>
            </a:r>
            <a:r>
              <a:rPr lang="zh-CN" altLang="en-US">
                <a:solidFill>
                  <a:schemeClr val="bg1"/>
                </a:solidFill>
              </a:rPr>
              <a:t>吴南江</a:t>
            </a:r>
            <a:endParaRPr lang="zh-CN" altLang="en-US">
              <a:solidFill>
                <a:schemeClr val="bg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495935" y="395605"/>
            <a:ext cx="4703445" cy="699135"/>
          </a:xfrm>
          <a:prstGeom prst="rect">
            <a:avLst/>
          </a:prstGeom>
          <a:noFill/>
        </p:spPr>
        <p:txBody>
          <a:bodyPr wrap="square" rtlCol="0">
            <a:noAutofit/>
          </a:bodyPr>
          <a:p>
            <a:pPr algn="l">
              <a:buClrTx/>
              <a:buSzTx/>
              <a:buFontTx/>
            </a:pPr>
            <a:r>
              <a:rPr lang="zh-CN" altLang="en-US" sz="2400" b="1" noProof="0">
                <a:ln>
                  <a:noFill/>
                </a:ln>
                <a:solidFill>
                  <a:srgbClr val="9D2A23"/>
                </a:solidFill>
                <a:effectLst/>
                <a:uLnTx/>
                <a:uFillTx/>
                <a:latin typeface="微软雅黑"/>
                <a:ea typeface="微软雅黑"/>
              </a:rPr>
              <a:t>电子政务网站元数据组织模式</a:t>
            </a:r>
            <a:endParaRPr lang="zh-CN" altLang="en-US" sz="2400" b="1" noProof="0">
              <a:ln>
                <a:noFill/>
              </a:ln>
              <a:solidFill>
                <a:srgbClr val="9D2A23"/>
              </a:solidFill>
              <a:effectLst/>
              <a:uLnTx/>
              <a:uFillTx/>
              <a:latin typeface="微软雅黑"/>
              <a:ea typeface="微软雅黑"/>
            </a:endParaRPr>
          </a:p>
          <a:p>
            <a:endParaRPr lang="zh-CN" altLang="en-US"/>
          </a:p>
        </p:txBody>
      </p:sp>
      <p:sp>
        <p:nvSpPr>
          <p:cNvPr id="3" name="文本框 2"/>
          <p:cNvSpPr txBox="1"/>
          <p:nvPr/>
        </p:nvSpPr>
        <p:spPr>
          <a:xfrm>
            <a:off x="495935" y="843280"/>
            <a:ext cx="10443210" cy="2368550"/>
          </a:xfrm>
          <a:prstGeom prst="rect">
            <a:avLst/>
          </a:prstGeom>
          <a:noFill/>
        </p:spPr>
        <p:txBody>
          <a:bodyPr wrap="square" rtlCol="0">
            <a:spAutoFit/>
          </a:bodyPr>
          <a:p>
            <a:r>
              <a:rPr lang="zh-CN" altLang="en-US" sz="2000" b="1" noProof="0">
                <a:ln>
                  <a:noFill/>
                </a:ln>
                <a:solidFill>
                  <a:srgbClr val="9D2A23"/>
                </a:solidFill>
                <a:effectLst/>
                <a:uLnTx/>
                <a:uFillTx/>
                <a:latin typeface="微软雅黑"/>
                <a:ea typeface="微软雅黑"/>
                <a:sym typeface="+mn-ea"/>
              </a:rPr>
              <a:t>电子政务信息特点</a:t>
            </a:r>
            <a:r>
              <a:rPr lang="zh-CN" altLang="en-US">
                <a:sym typeface="+mn-ea"/>
              </a:rPr>
              <a:t>：电子政务信息系统面对的是分布式异构环境，数据可以存贮在不同的主机上，系统的功能也可以分布到不同的服务器上来实现，因此需要有元数据来描述软件模块和网络服务等有关内容，这样才能够实现在终端以一个无缝的界面表现给用户。</a:t>
            </a:r>
            <a:endParaRPr lang="zh-CN" altLang="en-US"/>
          </a:p>
          <a:p>
            <a:r>
              <a:rPr lang="zh-CN" altLang="en-US" sz="2000" b="1" noProof="0">
                <a:ln>
                  <a:noFill/>
                </a:ln>
                <a:solidFill>
                  <a:srgbClr val="9D2A23"/>
                </a:solidFill>
                <a:effectLst/>
                <a:uLnTx/>
                <a:uFillTx/>
                <a:latin typeface="微软雅黑"/>
                <a:ea typeface="微软雅黑"/>
                <a:sym typeface="+mn-ea"/>
              </a:rPr>
              <a:t>元数据组织模式内涵</a:t>
            </a:r>
            <a:r>
              <a:rPr lang="zh-CN" altLang="en-US">
                <a:sym typeface="+mn-ea"/>
              </a:rPr>
              <a:t>：结合面向对象的技术，利己数据对政务信息资源进行组织将是一种高效、合理的组织模式。</a:t>
            </a:r>
            <a:endParaRPr lang="zh-CN" altLang="en-US"/>
          </a:p>
          <a:p>
            <a:r>
              <a:rPr lang="zh-CN" altLang="en-US">
                <a:sym typeface="+mn-ea"/>
              </a:rPr>
              <a:t>通过对象抽象过程，将描述政务对象的内容以及作用在该对象上的操作从逻辑上捆绑在一起，把元数据内容当作对象的一个组成部分，从而定义出相应的元数据结构。这样，利用元数据对政务信息资源进行组织的过程就转化为面向对象的分析与设计过程。</a:t>
            </a:r>
            <a:endParaRPr lang="zh-CN" altLang="en-US"/>
          </a:p>
        </p:txBody>
      </p:sp>
      <p:sp>
        <p:nvSpPr>
          <p:cNvPr id="4" name="文本框 3"/>
          <p:cNvSpPr txBox="1"/>
          <p:nvPr/>
        </p:nvSpPr>
        <p:spPr>
          <a:xfrm>
            <a:off x="495935" y="3427730"/>
            <a:ext cx="8446770" cy="408305"/>
          </a:xfrm>
          <a:prstGeom prst="rect">
            <a:avLst/>
          </a:prstGeom>
          <a:noFill/>
        </p:spPr>
        <p:txBody>
          <a:bodyPr wrap="square" rtlCol="0">
            <a:noAutofit/>
          </a:bodyPr>
          <a:p>
            <a:r>
              <a:rPr lang="zh-CN" altLang="en-US" sz="2400" b="1" noProof="0">
                <a:ln>
                  <a:noFill/>
                </a:ln>
                <a:solidFill>
                  <a:srgbClr val="9D2A23"/>
                </a:solidFill>
                <a:effectLst/>
                <a:uLnTx/>
                <a:uFillTx/>
                <a:latin typeface="微软雅黑"/>
                <a:ea typeface="微软雅黑"/>
              </a:rPr>
              <a:t>电子政务网站元数据类型</a:t>
            </a:r>
            <a:endParaRPr lang="zh-CN" altLang="en-US" sz="2400" b="1" noProof="0">
              <a:ln>
                <a:noFill/>
              </a:ln>
              <a:solidFill>
                <a:srgbClr val="9D2A23"/>
              </a:solidFill>
              <a:effectLst/>
              <a:uLnTx/>
              <a:uFillTx/>
              <a:latin typeface="微软雅黑"/>
              <a:ea typeface="微软雅黑"/>
            </a:endParaRPr>
          </a:p>
          <a:p>
            <a:endParaRPr lang="zh-CN" altLang="en-US" sz="2400" b="1" noProof="0">
              <a:ln>
                <a:noFill/>
              </a:ln>
              <a:solidFill>
                <a:srgbClr val="9D2A23"/>
              </a:solidFill>
              <a:effectLst/>
              <a:uLnTx/>
              <a:uFillTx/>
              <a:latin typeface="微软雅黑"/>
              <a:ea typeface="微软雅黑"/>
            </a:endParaRPr>
          </a:p>
        </p:txBody>
      </p:sp>
      <p:sp>
        <p:nvSpPr>
          <p:cNvPr id="5" name="文本框 4"/>
          <p:cNvSpPr txBox="1"/>
          <p:nvPr/>
        </p:nvSpPr>
        <p:spPr>
          <a:xfrm>
            <a:off x="495300" y="3907155"/>
            <a:ext cx="11026775" cy="2189480"/>
          </a:xfrm>
          <a:prstGeom prst="rect">
            <a:avLst/>
          </a:prstGeom>
          <a:noFill/>
        </p:spPr>
        <p:txBody>
          <a:bodyPr wrap="square" rtlCol="0">
            <a:noAutofit/>
          </a:bodyPr>
          <a:p>
            <a:r>
              <a:rPr lang="zh-CN" altLang="en-US" sz="2000" b="1" noProof="0">
                <a:ln>
                  <a:noFill/>
                </a:ln>
                <a:solidFill>
                  <a:srgbClr val="9D2A23"/>
                </a:solidFill>
                <a:effectLst/>
                <a:uLnTx/>
                <a:uFillTx/>
                <a:latin typeface="微软雅黑"/>
                <a:ea typeface="微软雅黑"/>
                <a:sym typeface="+mn-ea"/>
              </a:rPr>
              <a:t>描述性元数据</a:t>
            </a:r>
            <a:r>
              <a:rPr lang="zh-CN" altLang="en-US">
                <a:sym typeface="+mn-ea"/>
              </a:rPr>
              <a:t>：表达对象属性的元数据。描述性元数据主要表现信息资源本身的特性，如主题、著者、来源、格式、产生的时间等内容。</a:t>
            </a:r>
            <a:endParaRPr lang="zh-CN" altLang="en-US">
              <a:sym typeface="+mn-ea"/>
            </a:endParaRPr>
          </a:p>
          <a:p>
            <a:endParaRPr lang="zh-CN" altLang="en-US">
              <a:sym typeface="+mn-ea"/>
            </a:endParaRPr>
          </a:p>
          <a:p>
            <a:r>
              <a:rPr lang="zh-CN" altLang="en-US" sz="2000" b="1" noProof="0">
                <a:ln>
                  <a:noFill/>
                </a:ln>
                <a:solidFill>
                  <a:srgbClr val="9D2A23"/>
                </a:solidFill>
                <a:effectLst/>
                <a:uLnTx/>
                <a:uFillTx/>
                <a:latin typeface="微软雅黑"/>
                <a:ea typeface="微软雅黑"/>
                <a:sym typeface="+mn-ea"/>
              </a:rPr>
              <a:t>操作性元数据</a:t>
            </a:r>
            <a:r>
              <a:rPr lang="zh-CN" altLang="en-US">
                <a:sym typeface="+mn-ea"/>
              </a:rPr>
              <a:t>：表达对象操作的元数据。操作性元数据主要用于定义在数据上的操作行为以及进行这些行为所要求的条件和设置等，配合相应的软件支持，可以实现特定的操作，如地图显示、统计分析等，是数据、软件和服务进行集成和动态交互的基础。</a:t>
            </a:r>
            <a:endParaRPr lang="zh-CN" altLang="en-US"/>
          </a:p>
          <a:p>
            <a:endParaRPr lang="zh-CN" alt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544195" y="360045"/>
            <a:ext cx="7042150" cy="704850"/>
          </a:xfrm>
          <a:prstGeom prst="rect">
            <a:avLst/>
          </a:prstGeom>
          <a:noFill/>
        </p:spPr>
        <p:txBody>
          <a:bodyPr wrap="square" rtlCol="0">
            <a:noAutofit/>
          </a:bodyPr>
          <a:p>
            <a:pPr algn="l">
              <a:buClrTx/>
              <a:buSzTx/>
              <a:buFontTx/>
            </a:pPr>
            <a:r>
              <a:rPr lang="zh-CN" altLang="en-US" sz="2400" b="1" noProof="0">
                <a:ln>
                  <a:noFill/>
                </a:ln>
                <a:solidFill>
                  <a:srgbClr val="9D2A23"/>
                </a:solidFill>
                <a:effectLst/>
                <a:uLnTx/>
                <a:uFillTx/>
                <a:latin typeface="微软雅黑"/>
                <a:ea typeface="微软雅黑"/>
              </a:rPr>
              <a:t>电子政务网站元数据组织模式工作原理</a:t>
            </a:r>
            <a:endParaRPr lang="zh-CN" altLang="en-US" sz="2400" b="1" noProof="0">
              <a:ln>
                <a:noFill/>
              </a:ln>
              <a:solidFill>
                <a:srgbClr val="9D2A23"/>
              </a:solidFill>
              <a:effectLst/>
              <a:uLnTx/>
              <a:uFillTx/>
              <a:latin typeface="微软雅黑"/>
              <a:ea typeface="微软雅黑"/>
            </a:endParaRPr>
          </a:p>
        </p:txBody>
      </p:sp>
      <p:sp>
        <p:nvSpPr>
          <p:cNvPr id="3" name="文本框 2"/>
          <p:cNvSpPr txBox="1"/>
          <p:nvPr/>
        </p:nvSpPr>
        <p:spPr>
          <a:xfrm>
            <a:off x="1007745" y="4669790"/>
            <a:ext cx="10685145" cy="1851025"/>
          </a:xfrm>
          <a:prstGeom prst="rect">
            <a:avLst/>
          </a:prstGeom>
          <a:noFill/>
        </p:spPr>
        <p:txBody>
          <a:bodyPr wrap="square" rtlCol="0">
            <a:noAutofit/>
          </a:bodyPr>
          <a:p>
            <a:endParaRPr lang="zh-CN" altLang="en-US"/>
          </a:p>
          <a:p>
            <a:r>
              <a:rPr lang="zh-CN" altLang="en-US"/>
              <a:t>第一步：数据。猫还性元数据库+操作性元数据库——抽取元数据一定义政务信息资源的内容+操作。</a:t>
            </a:r>
            <a:endParaRPr lang="zh-CN" altLang="en-US"/>
          </a:p>
          <a:p>
            <a:r>
              <a:rPr lang="zh-CN" altLang="en-US"/>
              <a:t>第二步：转换。操作性元数据—交换体系；描述性元数据—目录服务接口。</a:t>
            </a:r>
            <a:endParaRPr lang="zh-CN" altLang="en-US"/>
          </a:p>
          <a:p>
            <a:r>
              <a:rPr lang="zh-CN" altLang="en-US"/>
              <a:t>第三步：应用。目录服务接口提供的数据+交换体系确定的服务一定义出所需的元数据视图一实现元数据管理系统与其他系统间的接口或对用户而言的界面。</a:t>
            </a:r>
            <a:endParaRPr lang="zh-CN" altLang="en-US"/>
          </a:p>
        </p:txBody>
      </p:sp>
      <p:pic>
        <p:nvPicPr>
          <p:cNvPr id="4" name="图片 3"/>
          <p:cNvPicPr>
            <a:picLocks noChangeAspect="1"/>
          </p:cNvPicPr>
          <p:nvPr/>
        </p:nvPicPr>
        <p:blipFill>
          <a:blip r:embed="rId1"/>
          <a:stretch>
            <a:fillRect/>
          </a:stretch>
        </p:blipFill>
        <p:spPr>
          <a:xfrm>
            <a:off x="3088005" y="1143635"/>
            <a:ext cx="5676900" cy="369570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520065" y="407670"/>
            <a:ext cx="4064000" cy="460375"/>
          </a:xfrm>
          <a:prstGeom prst="rect">
            <a:avLst/>
          </a:prstGeom>
          <a:noFill/>
        </p:spPr>
        <p:txBody>
          <a:bodyPr wrap="square" rtlCol="0">
            <a:spAutoFit/>
          </a:bodyPr>
          <a:p>
            <a:pPr algn="l">
              <a:buClrTx/>
              <a:buSzTx/>
              <a:buFontTx/>
            </a:pPr>
            <a:r>
              <a:rPr lang="zh-CN" altLang="en-US" sz="2400" b="1" noProof="0">
                <a:ln>
                  <a:noFill/>
                </a:ln>
                <a:solidFill>
                  <a:srgbClr val="9D2A23"/>
                </a:solidFill>
                <a:effectLst/>
                <a:uLnTx/>
                <a:uFillTx/>
                <a:latin typeface="微软雅黑"/>
                <a:ea typeface="微软雅黑"/>
              </a:rPr>
              <a:t>电子政务网站元数据标准</a:t>
            </a:r>
            <a:endParaRPr lang="zh-CN" altLang="en-US" sz="2400" b="1" noProof="0">
              <a:ln>
                <a:noFill/>
              </a:ln>
              <a:solidFill>
                <a:srgbClr val="9D2A23"/>
              </a:solidFill>
              <a:effectLst/>
              <a:uLnTx/>
              <a:uFillTx/>
              <a:latin typeface="微软雅黑"/>
              <a:ea typeface="微软雅黑"/>
            </a:endParaRPr>
          </a:p>
        </p:txBody>
      </p:sp>
      <p:pic>
        <p:nvPicPr>
          <p:cNvPr id="3" name="图片 2"/>
          <p:cNvPicPr>
            <a:picLocks noChangeAspect="1"/>
          </p:cNvPicPr>
          <p:nvPr/>
        </p:nvPicPr>
        <p:blipFill>
          <a:blip r:embed="rId1"/>
          <a:stretch>
            <a:fillRect/>
          </a:stretch>
        </p:blipFill>
        <p:spPr>
          <a:xfrm>
            <a:off x="1129665" y="3546475"/>
            <a:ext cx="9715500" cy="2527300"/>
          </a:xfrm>
          <a:prstGeom prst="rect">
            <a:avLst/>
          </a:prstGeom>
        </p:spPr>
      </p:pic>
      <p:sp>
        <p:nvSpPr>
          <p:cNvPr id="4" name="文本框 3"/>
          <p:cNvSpPr txBox="1"/>
          <p:nvPr/>
        </p:nvSpPr>
        <p:spPr>
          <a:xfrm>
            <a:off x="4163695" y="6073775"/>
            <a:ext cx="4064000" cy="368300"/>
          </a:xfrm>
          <a:prstGeom prst="rect">
            <a:avLst/>
          </a:prstGeom>
          <a:noFill/>
        </p:spPr>
        <p:txBody>
          <a:bodyPr wrap="square" rtlCol="0">
            <a:spAutoFit/>
          </a:bodyPr>
          <a:p>
            <a:r>
              <a:rPr lang="zh-CN" altLang="en-US"/>
              <a:t>全球典型电子政务元数据描述标准</a:t>
            </a:r>
            <a:endParaRPr lang="zh-CN" altLang="en-US"/>
          </a:p>
        </p:txBody>
      </p:sp>
      <p:sp>
        <p:nvSpPr>
          <p:cNvPr id="5" name="文本框 4"/>
          <p:cNvSpPr txBox="1"/>
          <p:nvPr/>
        </p:nvSpPr>
        <p:spPr>
          <a:xfrm>
            <a:off x="810895" y="988695"/>
            <a:ext cx="9947275" cy="2326005"/>
          </a:xfrm>
          <a:prstGeom prst="rect">
            <a:avLst/>
          </a:prstGeom>
          <a:noFill/>
        </p:spPr>
        <p:txBody>
          <a:bodyPr wrap="square" rtlCol="0">
            <a:noAutofit/>
          </a:bodyPr>
          <a:p>
            <a:r>
              <a:rPr lang="zh-CN" altLang="en-US" sz="2000" b="1" noProof="0">
                <a:ln>
                  <a:noFill/>
                </a:ln>
                <a:solidFill>
                  <a:srgbClr val="9D2A23"/>
                </a:solidFill>
                <a:effectLst/>
                <a:uLnTx/>
                <a:uFillTx/>
                <a:latin typeface="微软雅黑"/>
                <a:ea typeface="微软雅黑"/>
              </a:rPr>
              <a:t>元数据描述标准</a:t>
            </a:r>
            <a:endParaRPr lang="zh-CN" altLang="en-US" sz="2000" b="1" noProof="0">
              <a:ln>
                <a:noFill/>
              </a:ln>
              <a:solidFill>
                <a:srgbClr val="9D2A23"/>
              </a:solidFill>
              <a:effectLst/>
              <a:uLnTx/>
              <a:uFillTx/>
              <a:latin typeface="微软雅黑"/>
              <a:ea typeface="微软雅黑"/>
            </a:endParaRPr>
          </a:p>
          <a:p>
            <a:r>
              <a:rPr lang="zh-CN" altLang="en-US" sz="2000" b="1" noProof="0">
                <a:ln>
                  <a:noFill/>
                </a:ln>
                <a:solidFill>
                  <a:srgbClr val="9D2A23"/>
                </a:solidFill>
                <a:effectLst/>
                <a:uLnTx/>
                <a:uFillTx/>
                <a:latin typeface="微软雅黑"/>
                <a:ea typeface="微软雅黑"/>
              </a:rPr>
              <a:t>MARC、DC、RDF</a:t>
            </a:r>
            <a:r>
              <a:rPr lang="zh-CN" altLang="en-US"/>
              <a:t>等是常用的集中元数据格式，政府信息资源元数据描述常采用“GILS-国家信息定位服务、DC-都柏林核心元数据标准”两种类型。</a:t>
            </a:r>
            <a:endParaRPr lang="zh-CN" altLang="en-US"/>
          </a:p>
          <a:p>
            <a:endParaRPr lang="zh-CN" altLang="en-US"/>
          </a:p>
          <a:p>
            <a:r>
              <a:rPr lang="zh-CN" altLang="en-US" sz="2000" b="1" noProof="0">
                <a:ln>
                  <a:noFill/>
                </a:ln>
                <a:solidFill>
                  <a:srgbClr val="9D2A23"/>
                </a:solidFill>
                <a:effectLst/>
                <a:uLnTx/>
                <a:uFillTx/>
                <a:latin typeface="微软雅黑"/>
                <a:ea typeface="微软雅黑"/>
              </a:rPr>
              <a:t>GILS</a:t>
            </a:r>
            <a:r>
              <a:rPr lang="zh-CN" altLang="en-US"/>
              <a:t>由美国政府主导建立起来的，使用国家包括美国、加拿大、日本、俄罗斯等。</a:t>
            </a:r>
            <a:endParaRPr lang="zh-CN" altLang="en-US"/>
          </a:p>
          <a:p>
            <a:endParaRPr lang="zh-CN" altLang="en-US"/>
          </a:p>
          <a:p>
            <a:r>
              <a:rPr lang="zh-CN" altLang="en-US" sz="2000" b="1" noProof="0">
                <a:ln>
                  <a:noFill/>
                </a:ln>
                <a:solidFill>
                  <a:srgbClr val="9D2A23"/>
                </a:solidFill>
                <a:effectLst/>
                <a:uLnTx/>
                <a:uFillTx/>
                <a:latin typeface="微软雅黑"/>
                <a:ea typeface="微软雅黑"/>
              </a:rPr>
              <a:t>DC-Government</a:t>
            </a:r>
            <a:r>
              <a:rPr lang="zh-CN" altLang="en-US"/>
              <a:t>则是在DC基础上推出的专门针对政府信息贤源管理的应用扩展集，包括澳大利亚、加拿大、新西兰等国家。</a:t>
            </a:r>
            <a:endParaRPr lang="zh-CN" alt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755015" y="571500"/>
            <a:ext cx="6299200" cy="3898900"/>
          </a:xfrm>
          <a:prstGeom prst="rect">
            <a:avLst/>
          </a:prstGeom>
        </p:spPr>
      </p:pic>
      <p:sp>
        <p:nvSpPr>
          <p:cNvPr id="5" name="文本框 4"/>
          <p:cNvSpPr txBox="1"/>
          <p:nvPr/>
        </p:nvSpPr>
        <p:spPr>
          <a:xfrm>
            <a:off x="7054215" y="691515"/>
            <a:ext cx="3034030" cy="711835"/>
          </a:xfrm>
          <a:prstGeom prst="rect">
            <a:avLst/>
          </a:prstGeom>
          <a:noFill/>
        </p:spPr>
        <p:txBody>
          <a:bodyPr wrap="square" rtlCol="0">
            <a:noAutofit/>
          </a:bodyPr>
          <a:p>
            <a:r>
              <a:rPr lang="zh-CN" altLang="en-US"/>
              <a:t>美国联邦政府GILS</a:t>
            </a:r>
            <a:endParaRPr lang="zh-CN" altLang="en-US"/>
          </a:p>
          <a:p>
            <a:r>
              <a:rPr lang="zh-CN" altLang="en-US"/>
              <a:t>系统服务原理</a:t>
            </a:r>
            <a:endParaRPr lang="zh-CN" altLang="en-US"/>
          </a:p>
        </p:txBody>
      </p:sp>
      <p:sp>
        <p:nvSpPr>
          <p:cNvPr id="6" name="文本框 5"/>
          <p:cNvSpPr txBox="1"/>
          <p:nvPr/>
        </p:nvSpPr>
        <p:spPr>
          <a:xfrm>
            <a:off x="7901940" y="2174240"/>
            <a:ext cx="2441575" cy="1395730"/>
          </a:xfrm>
          <a:prstGeom prst="rect">
            <a:avLst/>
          </a:prstGeom>
          <a:noFill/>
        </p:spPr>
        <p:txBody>
          <a:bodyPr wrap="square" rtlCol="0">
            <a:noAutofit/>
          </a:bodyPr>
          <a:p>
            <a:r>
              <a:rPr lang="zh-CN" altLang="en-US" sz="2000" b="1" noProof="0">
                <a:ln>
                  <a:noFill/>
                </a:ln>
                <a:solidFill>
                  <a:srgbClr val="9D2A23"/>
                </a:solidFill>
                <a:effectLst/>
                <a:uLnTx/>
                <a:uFillTx/>
                <a:latin typeface="微软雅黑"/>
                <a:ea typeface="微软雅黑"/>
              </a:rPr>
              <a:t>不足：服务理念落后、信息内容时效性差、著录深度不够。</a:t>
            </a:r>
            <a:endParaRPr lang="zh-CN" altLang="en-US" sz="2000" b="1" noProof="0">
              <a:ln>
                <a:noFill/>
              </a:ln>
              <a:solidFill>
                <a:srgbClr val="9D2A23"/>
              </a:solidFill>
              <a:effectLst/>
              <a:uLnTx/>
              <a:uFillTx/>
              <a:latin typeface="微软雅黑"/>
              <a:ea typeface="微软雅黑"/>
            </a:endParaRPr>
          </a:p>
        </p:txBody>
      </p:sp>
      <p:sp>
        <p:nvSpPr>
          <p:cNvPr id="7" name="文本框 6"/>
          <p:cNvSpPr txBox="1"/>
          <p:nvPr/>
        </p:nvSpPr>
        <p:spPr>
          <a:xfrm>
            <a:off x="835660" y="4573270"/>
            <a:ext cx="10782935" cy="4272915"/>
          </a:xfrm>
          <a:prstGeom prst="rect">
            <a:avLst/>
          </a:prstGeom>
          <a:noFill/>
        </p:spPr>
        <p:txBody>
          <a:bodyPr wrap="square" rtlCol="0">
            <a:noAutofit/>
          </a:bodyPr>
          <a:p>
            <a:r>
              <a:rPr lang="zh-CN" altLang="en-US"/>
              <a:t>GILS较之于DC-Government在专业元素设置、应用实施成熟度上占据一定的优势。但从长远而言，DC-Government在政务信息资源描述领域将占据为主流的地位，其主要原因包括：</a:t>
            </a:r>
            <a:endParaRPr lang="zh-CN" altLang="en-US"/>
          </a:p>
          <a:p>
            <a:endParaRPr lang="zh-CN" altLang="en-US"/>
          </a:p>
          <a:p>
            <a:r>
              <a:rPr lang="zh-CN" altLang="en-US"/>
              <a:t>1.DC标准通用性强。在信息资源描述领域占据主流。</a:t>
            </a:r>
            <a:endParaRPr lang="zh-CN" altLang="en-US"/>
          </a:p>
          <a:p>
            <a:r>
              <a:rPr lang="zh-CN" altLang="en-US"/>
              <a:t>2.DC标准可扩展性强。即可在现有15个元素基础上补充新的元素，也可对15个元素进一步修饰和限定。</a:t>
            </a:r>
            <a:endParaRPr lang="zh-CN" altLang="en-US"/>
          </a:p>
          <a:p>
            <a:r>
              <a:rPr lang="zh-CN" altLang="en-US"/>
              <a:t>3.政务信息资源描述本身专业化的要求。会促进与GILS标准差距逐渐缩小。</a:t>
            </a:r>
            <a:endParaRPr lang="zh-CN" alt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3088640" y="1920875"/>
            <a:ext cx="6159500" cy="4419600"/>
          </a:xfrm>
          <a:prstGeom prst="rect">
            <a:avLst/>
          </a:prstGeom>
        </p:spPr>
      </p:pic>
      <p:sp>
        <p:nvSpPr>
          <p:cNvPr id="3" name="文本框 2"/>
          <p:cNvSpPr txBox="1"/>
          <p:nvPr/>
        </p:nvSpPr>
        <p:spPr>
          <a:xfrm>
            <a:off x="677545" y="504190"/>
            <a:ext cx="5516245" cy="778510"/>
          </a:xfrm>
          <a:prstGeom prst="rect">
            <a:avLst/>
          </a:prstGeom>
          <a:noFill/>
        </p:spPr>
        <p:txBody>
          <a:bodyPr wrap="square" rtlCol="0">
            <a:noAutofit/>
          </a:bodyPr>
          <a:p>
            <a:pPr algn="l">
              <a:buClrTx/>
              <a:buSzTx/>
              <a:buFontTx/>
            </a:pPr>
            <a:r>
              <a:rPr lang="zh-CN" altLang="en-US" sz="2400" b="1" noProof="0">
                <a:ln>
                  <a:noFill/>
                </a:ln>
                <a:solidFill>
                  <a:srgbClr val="9D2A23"/>
                </a:solidFill>
                <a:effectLst/>
                <a:uLnTx/>
                <a:uFillTx/>
                <a:latin typeface="微软雅黑"/>
                <a:ea typeface="微软雅黑"/>
              </a:rPr>
              <a:t>电子政务网站信息资源元数据描述框架</a:t>
            </a:r>
            <a:endParaRPr lang="zh-CN" altLang="en-US" sz="2400" b="1" noProof="0">
              <a:ln>
                <a:noFill/>
              </a:ln>
              <a:solidFill>
                <a:srgbClr val="9D2A23"/>
              </a:solidFill>
              <a:effectLst/>
              <a:uLnTx/>
              <a:uFillTx/>
              <a:latin typeface="微软雅黑"/>
              <a:ea typeface="微软雅黑"/>
            </a:endParaRPr>
          </a:p>
        </p:txBody>
      </p:sp>
      <p:sp>
        <p:nvSpPr>
          <p:cNvPr id="4" name="文本框 3"/>
          <p:cNvSpPr txBox="1"/>
          <p:nvPr/>
        </p:nvSpPr>
        <p:spPr>
          <a:xfrm>
            <a:off x="943610" y="1194435"/>
            <a:ext cx="10140950" cy="645160"/>
          </a:xfrm>
          <a:prstGeom prst="rect">
            <a:avLst/>
          </a:prstGeom>
          <a:noFill/>
        </p:spPr>
        <p:txBody>
          <a:bodyPr wrap="square" rtlCol="0">
            <a:spAutoFit/>
          </a:bodyPr>
          <a:p>
            <a:r>
              <a:rPr lang="zh-CN" altLang="en-US"/>
              <a:t>政府信息资源元数据描述框架是应用于电子政务系统中的，因此该标准需要采用一种语言格式加以定义，XML作为主流的元数据描述语言，可以提供统一的描述框架。</a:t>
            </a:r>
            <a:endParaRPr lang="zh-CN" alt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2202180" y="740410"/>
            <a:ext cx="6871335" cy="1329690"/>
          </a:xfrm>
          <a:prstGeom prst="rect">
            <a:avLst/>
          </a:prstGeom>
        </p:spPr>
      </p:pic>
      <p:sp>
        <p:nvSpPr>
          <p:cNvPr id="3" name="文本框 2"/>
          <p:cNvSpPr txBox="1"/>
          <p:nvPr/>
        </p:nvSpPr>
        <p:spPr>
          <a:xfrm>
            <a:off x="519430" y="310515"/>
            <a:ext cx="5442585" cy="460375"/>
          </a:xfrm>
          <a:prstGeom prst="rect">
            <a:avLst/>
          </a:prstGeom>
          <a:noFill/>
        </p:spPr>
        <p:txBody>
          <a:bodyPr wrap="square" rtlCol="0">
            <a:spAutoFit/>
          </a:bodyPr>
          <a:p>
            <a:pPr algn="l">
              <a:buClrTx/>
              <a:buSzTx/>
              <a:buFontTx/>
            </a:pPr>
            <a:r>
              <a:rPr lang="zh-CN" altLang="en-US" sz="2400" b="1" noProof="0">
                <a:ln>
                  <a:noFill/>
                </a:ln>
                <a:solidFill>
                  <a:srgbClr val="9D2A23"/>
                </a:solidFill>
                <a:effectLst/>
                <a:uLnTx/>
                <a:uFillTx/>
                <a:latin typeface="微软雅黑"/>
                <a:ea typeface="微软雅黑"/>
              </a:rPr>
              <a:t>电子政务信息资源元数据描述模式框架</a:t>
            </a:r>
            <a:endParaRPr lang="zh-CN" altLang="en-US" sz="2400" b="1" noProof="0">
              <a:ln>
                <a:noFill/>
              </a:ln>
              <a:solidFill>
                <a:srgbClr val="9D2A23"/>
              </a:solidFill>
              <a:effectLst/>
              <a:uLnTx/>
              <a:uFillTx/>
              <a:latin typeface="微软雅黑"/>
              <a:ea typeface="微软雅黑"/>
            </a:endParaRPr>
          </a:p>
        </p:txBody>
      </p:sp>
      <p:sp>
        <p:nvSpPr>
          <p:cNvPr id="5" name="文本框 4"/>
          <p:cNvSpPr txBox="1"/>
          <p:nvPr/>
        </p:nvSpPr>
        <p:spPr>
          <a:xfrm>
            <a:off x="880745" y="2070100"/>
            <a:ext cx="9015095" cy="1170940"/>
          </a:xfrm>
          <a:prstGeom prst="rect">
            <a:avLst/>
          </a:prstGeom>
          <a:noFill/>
        </p:spPr>
        <p:txBody>
          <a:bodyPr wrap="square" rtlCol="0">
            <a:noAutofit/>
          </a:bodyPr>
          <a:p>
            <a:r>
              <a:rPr lang="zh-CN" altLang="en-US"/>
              <a:t>电子政务信息资源元数据描述模式框架制定了关于政府信息（网上和非网上的信息）分类、发布和发现的规则，它的目的在于为政府和其服务对象之间建立无缝隙的信息交流和共享平台。</a:t>
            </a:r>
            <a:endParaRPr lang="zh-CN" altLang="en-US"/>
          </a:p>
          <a:p>
            <a:r>
              <a:rPr lang="zh-CN" altLang="en-US"/>
              <a:t>包括：核心元数据集、元数据叙词表、元数据管理工具。</a:t>
            </a:r>
            <a:endParaRPr lang="zh-CN" altLang="en-US"/>
          </a:p>
        </p:txBody>
      </p:sp>
      <p:pic>
        <p:nvPicPr>
          <p:cNvPr id="6" name="图片 5"/>
          <p:cNvPicPr>
            <a:picLocks noChangeAspect="1"/>
          </p:cNvPicPr>
          <p:nvPr/>
        </p:nvPicPr>
        <p:blipFill>
          <a:blip r:embed="rId2"/>
          <a:stretch>
            <a:fillRect/>
          </a:stretch>
        </p:blipFill>
        <p:spPr>
          <a:xfrm>
            <a:off x="1979930" y="3629025"/>
            <a:ext cx="7093585" cy="1333500"/>
          </a:xfrm>
          <a:prstGeom prst="rect">
            <a:avLst/>
          </a:prstGeom>
        </p:spPr>
      </p:pic>
      <p:sp>
        <p:nvSpPr>
          <p:cNvPr id="7" name="文本框 6"/>
          <p:cNvSpPr txBox="1"/>
          <p:nvPr/>
        </p:nvSpPr>
        <p:spPr>
          <a:xfrm>
            <a:off x="519430" y="3241040"/>
            <a:ext cx="5114925" cy="460375"/>
          </a:xfrm>
          <a:prstGeom prst="rect">
            <a:avLst/>
          </a:prstGeom>
          <a:noFill/>
        </p:spPr>
        <p:txBody>
          <a:bodyPr wrap="square" rtlCol="0">
            <a:spAutoFit/>
          </a:bodyPr>
          <a:p>
            <a:pPr algn="l">
              <a:buClrTx/>
              <a:buSzTx/>
              <a:buFontTx/>
            </a:pPr>
            <a:r>
              <a:rPr lang="zh-CN" altLang="en-US" sz="2400" b="1" noProof="0">
                <a:ln>
                  <a:noFill/>
                </a:ln>
                <a:solidFill>
                  <a:srgbClr val="9D2A23"/>
                </a:solidFill>
                <a:effectLst/>
                <a:uLnTx/>
                <a:uFillTx/>
                <a:latin typeface="微软雅黑"/>
                <a:ea typeface="微软雅黑"/>
              </a:rPr>
              <a:t>基于XML的元数据描述应用框架</a:t>
            </a:r>
            <a:endParaRPr lang="zh-CN" altLang="en-US" sz="2400" b="1" noProof="0">
              <a:ln>
                <a:noFill/>
              </a:ln>
              <a:solidFill>
                <a:srgbClr val="9D2A23"/>
              </a:solidFill>
              <a:effectLst/>
              <a:uLnTx/>
              <a:uFillTx/>
              <a:latin typeface="微软雅黑"/>
              <a:ea typeface="微软雅黑"/>
            </a:endParaRPr>
          </a:p>
        </p:txBody>
      </p:sp>
      <p:sp>
        <p:nvSpPr>
          <p:cNvPr id="8" name="文本框 7"/>
          <p:cNvSpPr txBox="1"/>
          <p:nvPr/>
        </p:nvSpPr>
        <p:spPr>
          <a:xfrm>
            <a:off x="881380" y="4963160"/>
            <a:ext cx="10288270" cy="3523615"/>
          </a:xfrm>
          <a:prstGeom prst="rect">
            <a:avLst/>
          </a:prstGeom>
          <a:noFill/>
        </p:spPr>
        <p:txBody>
          <a:bodyPr wrap="square" rtlCol="0">
            <a:noAutofit/>
          </a:bodyPr>
          <a:p>
            <a:r>
              <a:rPr lang="zh-CN" altLang="en-US"/>
              <a:t>元数据描述框架得以顺利实施的关键是政府建立统一的基于XML技术的应用框架，该框架可以概述元数据在政府中的作用和应用方针，列出展示、实现、管理元数据结构的</a:t>
            </a:r>
            <a:endParaRPr lang="zh-CN" altLang="en-US"/>
          </a:p>
          <a:p>
            <a:r>
              <a:rPr lang="zh-CN" altLang="en-US"/>
              <a:t>原則。</a:t>
            </a:r>
            <a:endParaRPr lang="zh-CN" altLang="en-US"/>
          </a:p>
          <a:p>
            <a:r>
              <a:rPr lang="zh-CN" altLang="en-US"/>
              <a:t>包括：一是基于XML的政府元数据共享模型；二是基于XM的政府通用数据模型；三是政府元数据XML应用模型。</a:t>
            </a:r>
            <a:endParaRPr lang="zh-CN" altLang="en-US"/>
          </a:p>
          <a:p>
            <a:endParaRPr lang="zh-CN" alt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图片 2"/>
          <p:cNvPicPr>
            <a:picLocks noChangeAspect="1"/>
          </p:cNvPicPr>
          <p:nvPr/>
        </p:nvPicPr>
        <p:blipFill>
          <a:blip r:embed="rId1"/>
          <a:stretch>
            <a:fillRect/>
          </a:stretch>
        </p:blipFill>
        <p:spPr>
          <a:xfrm>
            <a:off x="1939925" y="3782695"/>
            <a:ext cx="8312150" cy="1472565"/>
          </a:xfrm>
          <a:prstGeom prst="rect">
            <a:avLst/>
          </a:prstGeom>
        </p:spPr>
      </p:pic>
      <p:sp>
        <p:nvSpPr>
          <p:cNvPr id="4" name="文本框 3"/>
          <p:cNvSpPr txBox="1"/>
          <p:nvPr/>
        </p:nvSpPr>
        <p:spPr>
          <a:xfrm>
            <a:off x="1584960" y="1037590"/>
            <a:ext cx="4064000" cy="460375"/>
          </a:xfrm>
          <a:prstGeom prst="rect">
            <a:avLst/>
          </a:prstGeom>
          <a:noFill/>
        </p:spPr>
        <p:txBody>
          <a:bodyPr wrap="square" rtlCol="0">
            <a:spAutoFit/>
          </a:bodyPr>
          <a:p>
            <a:pPr algn="l">
              <a:buClrTx/>
              <a:buSzTx/>
              <a:buFontTx/>
            </a:pPr>
            <a:r>
              <a:rPr lang="zh-CN" altLang="en-US" sz="2400" b="1" noProof="0">
                <a:ln>
                  <a:noFill/>
                </a:ln>
                <a:solidFill>
                  <a:srgbClr val="9D2A23"/>
                </a:solidFill>
                <a:effectLst/>
                <a:uLnTx/>
                <a:uFillTx/>
                <a:latin typeface="微软雅黑"/>
                <a:ea typeface="微软雅黑"/>
              </a:rPr>
              <a:t>XML应用框架生命周期</a:t>
            </a:r>
            <a:endParaRPr lang="zh-CN" altLang="en-US"/>
          </a:p>
        </p:txBody>
      </p:sp>
      <p:sp>
        <p:nvSpPr>
          <p:cNvPr id="5" name="文本框 4"/>
          <p:cNvSpPr txBox="1"/>
          <p:nvPr/>
        </p:nvSpPr>
        <p:spPr>
          <a:xfrm>
            <a:off x="1463675" y="1824355"/>
            <a:ext cx="3702050" cy="1753235"/>
          </a:xfrm>
          <a:prstGeom prst="rect">
            <a:avLst/>
          </a:prstGeom>
          <a:noFill/>
        </p:spPr>
        <p:txBody>
          <a:bodyPr wrap="square" rtlCol="0">
            <a:spAutoFit/>
          </a:bodyPr>
          <a:p>
            <a:r>
              <a:rPr lang="zh-CN" altLang="en-US">
                <a:sym typeface="+mn-ea"/>
              </a:rPr>
              <a:t>在电子政务环境中，政府的元数据描述框架应该是独立于技术之外的。除此之外。元数据描述框架应该有稳定生命周期，支持信息资源的管理、发现。</a:t>
            </a:r>
            <a:endParaRPr lang="zh-CN" altLang="en-US"/>
          </a:p>
          <a:p>
            <a:endParaRPr lang="zh-CN" altLang="en-US"/>
          </a:p>
        </p:txBody>
      </p:sp>
      <p:sp>
        <p:nvSpPr>
          <p:cNvPr id="7" name="文本框 6"/>
          <p:cNvSpPr txBox="1"/>
          <p:nvPr/>
        </p:nvSpPr>
        <p:spPr>
          <a:xfrm>
            <a:off x="6428740" y="1037590"/>
            <a:ext cx="4064000" cy="460375"/>
          </a:xfrm>
          <a:prstGeom prst="rect">
            <a:avLst/>
          </a:prstGeom>
          <a:noFill/>
        </p:spPr>
        <p:txBody>
          <a:bodyPr wrap="square" rtlCol="0">
            <a:spAutoFit/>
          </a:bodyPr>
          <a:p>
            <a:pPr algn="l">
              <a:buClrTx/>
              <a:buSzTx/>
              <a:buFontTx/>
            </a:pPr>
            <a:r>
              <a:rPr lang="zh-CN" altLang="en-US" sz="2400" b="1" noProof="0">
                <a:ln>
                  <a:noFill/>
                </a:ln>
                <a:solidFill>
                  <a:srgbClr val="9D2A23"/>
                </a:solidFill>
                <a:effectLst/>
                <a:uLnTx/>
                <a:uFillTx/>
                <a:latin typeface="微软雅黑"/>
                <a:ea typeface="微软雅黑"/>
                <a:sym typeface="+mn-ea"/>
              </a:rPr>
              <a:t>XML元数据技术的协同工作</a:t>
            </a:r>
            <a:endParaRPr lang="zh-CN" altLang="en-US" sz="2400" b="1" noProof="0">
              <a:ln>
                <a:noFill/>
              </a:ln>
              <a:solidFill>
                <a:srgbClr val="9D2A23"/>
              </a:solidFill>
              <a:effectLst/>
              <a:uLnTx/>
              <a:uFillTx/>
              <a:latin typeface="微软雅黑"/>
              <a:ea typeface="微软雅黑"/>
            </a:endParaRPr>
          </a:p>
        </p:txBody>
      </p:sp>
      <p:sp>
        <p:nvSpPr>
          <p:cNvPr id="8" name="文本框 7"/>
          <p:cNvSpPr txBox="1"/>
          <p:nvPr/>
        </p:nvSpPr>
        <p:spPr>
          <a:xfrm>
            <a:off x="6501130" y="1824355"/>
            <a:ext cx="4064000" cy="1198880"/>
          </a:xfrm>
          <a:prstGeom prst="rect">
            <a:avLst/>
          </a:prstGeom>
          <a:noFill/>
        </p:spPr>
        <p:txBody>
          <a:bodyPr wrap="square" rtlCol="0">
            <a:spAutoFit/>
          </a:bodyPr>
          <a:p>
            <a:r>
              <a:rPr lang="zh-CN" altLang="en-US">
                <a:sym typeface="+mn-ea"/>
              </a:rPr>
              <a:t>互操作性是指一个系统或产品在用户无需作出特别努力的情况下，与其他系统或产品协同工作的能力。</a:t>
            </a:r>
            <a:endParaRPr lang="zh-CN" altLang="en-US"/>
          </a:p>
          <a:p>
            <a:endParaRPr lang="zh-CN" alt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641350" y="431800"/>
            <a:ext cx="4911725" cy="460375"/>
          </a:xfrm>
          <a:prstGeom prst="rect">
            <a:avLst/>
          </a:prstGeom>
          <a:noFill/>
        </p:spPr>
        <p:txBody>
          <a:bodyPr wrap="square" rtlCol="0">
            <a:spAutoFit/>
          </a:bodyPr>
          <a:p>
            <a:pPr algn="l">
              <a:buClrTx/>
              <a:buSzTx/>
              <a:buFontTx/>
            </a:pPr>
            <a:r>
              <a:rPr lang="zh-CN" altLang="en-US" sz="2400" b="1" noProof="0">
                <a:ln>
                  <a:noFill/>
                </a:ln>
                <a:solidFill>
                  <a:srgbClr val="9D2A23"/>
                </a:solidFill>
                <a:effectLst/>
                <a:uLnTx/>
                <a:uFillTx/>
                <a:latin typeface="微软雅黑"/>
                <a:ea typeface="微软雅黑"/>
              </a:rPr>
              <a:t>电子政务网站数据和应用</a:t>
            </a:r>
            <a:r>
              <a:rPr lang="zh-CN" altLang="en-US" sz="2400" b="1" noProof="0">
                <a:ln>
                  <a:noFill/>
                </a:ln>
                <a:solidFill>
                  <a:srgbClr val="9D2A23"/>
                </a:solidFill>
                <a:effectLst/>
                <a:uLnTx/>
                <a:uFillTx/>
                <a:latin typeface="微软雅黑"/>
                <a:ea typeface="微软雅黑"/>
              </a:rPr>
              <a:t>总框架</a:t>
            </a:r>
            <a:endParaRPr lang="zh-CN" altLang="en-US" sz="2400" b="1" noProof="0">
              <a:ln>
                <a:noFill/>
              </a:ln>
              <a:solidFill>
                <a:srgbClr val="9D2A23"/>
              </a:solidFill>
              <a:effectLst/>
              <a:uLnTx/>
              <a:uFillTx/>
              <a:latin typeface="微软雅黑"/>
              <a:ea typeface="微软雅黑"/>
            </a:endParaRPr>
          </a:p>
        </p:txBody>
      </p:sp>
      <p:pic>
        <p:nvPicPr>
          <p:cNvPr id="4" name="图片 3"/>
          <p:cNvPicPr>
            <a:picLocks noChangeAspect="1"/>
          </p:cNvPicPr>
          <p:nvPr/>
        </p:nvPicPr>
        <p:blipFill>
          <a:blip r:embed="rId1"/>
          <a:stretch>
            <a:fillRect/>
          </a:stretch>
        </p:blipFill>
        <p:spPr>
          <a:xfrm>
            <a:off x="6070600" y="892175"/>
            <a:ext cx="5320175" cy="5418000"/>
          </a:xfrm>
          <a:prstGeom prst="rect">
            <a:avLst/>
          </a:prstGeom>
        </p:spPr>
      </p:pic>
      <p:sp>
        <p:nvSpPr>
          <p:cNvPr id="5" name="文本框 4"/>
          <p:cNvSpPr txBox="1"/>
          <p:nvPr/>
        </p:nvSpPr>
        <p:spPr>
          <a:xfrm>
            <a:off x="1197610" y="1592580"/>
            <a:ext cx="4124325" cy="4017010"/>
          </a:xfrm>
          <a:prstGeom prst="rect">
            <a:avLst/>
          </a:prstGeom>
          <a:noFill/>
        </p:spPr>
        <p:txBody>
          <a:bodyPr wrap="square" rtlCol="0">
            <a:noAutofit/>
          </a:bodyPr>
          <a:p>
            <a:r>
              <a:rPr lang="zh-CN" altLang="en-US"/>
              <a:t>总体框架包括：</a:t>
            </a:r>
            <a:endParaRPr lang="zh-CN" altLang="en-US"/>
          </a:p>
          <a:p>
            <a:endParaRPr lang="zh-CN" altLang="en-US"/>
          </a:p>
          <a:p>
            <a:r>
              <a:rPr lang="zh-CN" altLang="en-US"/>
              <a:t>（1） 服务层——服务功能。</a:t>
            </a:r>
            <a:endParaRPr lang="zh-CN" altLang="en-US"/>
          </a:p>
          <a:p>
            <a:endParaRPr lang="zh-CN" altLang="en-US"/>
          </a:p>
          <a:p>
            <a:r>
              <a:rPr lang="zh-CN" altLang="en-US"/>
              <a:t>（2）应用层——技术结构。</a:t>
            </a:r>
            <a:endParaRPr lang="zh-CN" altLang="en-US"/>
          </a:p>
          <a:p>
            <a:endParaRPr lang="zh-CN" altLang="en-US"/>
          </a:p>
          <a:p>
            <a:r>
              <a:rPr lang="zh-CN" altLang="en-US"/>
              <a:t>（3）资源层——信息资源的描述和管理。</a:t>
            </a:r>
            <a:endParaRPr lang="zh-CN" altLang="en-US"/>
          </a:p>
          <a:p>
            <a:endParaRPr lang="zh-CN" altLang="en-US"/>
          </a:p>
          <a:p>
            <a:r>
              <a:rPr lang="zh-CN" altLang="en-US"/>
              <a:t>（4）知识存储层——显性知识表示与组织管理。</a:t>
            </a:r>
            <a:endParaRPr lang="zh-CN" alt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580390" y="516255"/>
            <a:ext cx="4064000" cy="460375"/>
          </a:xfrm>
          <a:prstGeom prst="rect">
            <a:avLst/>
          </a:prstGeom>
          <a:noFill/>
        </p:spPr>
        <p:txBody>
          <a:bodyPr wrap="square" rtlCol="0">
            <a:spAutoFit/>
          </a:bodyPr>
          <a:p>
            <a:pPr algn="l">
              <a:buClrTx/>
              <a:buSzTx/>
              <a:buFontTx/>
            </a:pPr>
            <a:r>
              <a:rPr lang="zh-CN" altLang="en-US" sz="2400" b="1" noProof="0">
                <a:ln>
                  <a:noFill/>
                </a:ln>
                <a:solidFill>
                  <a:srgbClr val="9D2A23"/>
                </a:solidFill>
                <a:effectLst/>
                <a:uLnTx/>
                <a:uFillTx/>
                <a:latin typeface="微软雅黑"/>
                <a:ea typeface="微软雅黑"/>
                <a:sym typeface="+mn-ea"/>
              </a:rPr>
              <a:t>服务层——服务功能</a:t>
            </a:r>
            <a:endParaRPr lang="zh-CN" altLang="en-US" sz="2400" b="1" noProof="0">
              <a:ln>
                <a:noFill/>
              </a:ln>
              <a:solidFill>
                <a:srgbClr val="9D2A23"/>
              </a:solidFill>
              <a:effectLst/>
              <a:uLnTx/>
              <a:uFillTx/>
              <a:latin typeface="微软雅黑"/>
              <a:ea typeface="微软雅黑"/>
            </a:endParaRPr>
          </a:p>
        </p:txBody>
      </p:sp>
      <p:pic>
        <p:nvPicPr>
          <p:cNvPr id="3" name="图片 2"/>
          <p:cNvPicPr>
            <a:picLocks noChangeAspect="1"/>
          </p:cNvPicPr>
          <p:nvPr/>
        </p:nvPicPr>
        <p:blipFill>
          <a:blip r:embed="rId1"/>
          <a:stretch>
            <a:fillRect/>
          </a:stretch>
        </p:blipFill>
        <p:spPr>
          <a:xfrm>
            <a:off x="1082040" y="1368425"/>
            <a:ext cx="9563100" cy="1244600"/>
          </a:xfrm>
          <a:prstGeom prst="rect">
            <a:avLst/>
          </a:prstGeom>
        </p:spPr>
      </p:pic>
      <p:sp>
        <p:nvSpPr>
          <p:cNvPr id="4" name="文本框 3"/>
          <p:cNvSpPr txBox="1"/>
          <p:nvPr/>
        </p:nvSpPr>
        <p:spPr>
          <a:xfrm>
            <a:off x="1223010" y="3004820"/>
            <a:ext cx="9281795" cy="5861050"/>
          </a:xfrm>
          <a:prstGeom prst="rect">
            <a:avLst/>
          </a:prstGeom>
          <a:noFill/>
        </p:spPr>
        <p:txBody>
          <a:bodyPr wrap="square" rtlCol="0">
            <a:noAutofit/>
          </a:bodyPr>
          <a:p>
            <a:r>
              <a:rPr lang="zh-CN" altLang="en-US"/>
              <a:t>在数据和信息应用框架服务层中，为政府决策过程的知识支持提供规则、技术、信息安全与隐私、数据组织等内容。</a:t>
            </a:r>
            <a:endParaRPr lang="zh-CN" altLang="en-US"/>
          </a:p>
          <a:p>
            <a:endParaRPr lang="zh-CN" altLang="en-US"/>
          </a:p>
          <a:p>
            <a:r>
              <a:rPr lang="zh-CN" altLang="en-US"/>
              <a:t>（1）规则。避免非标准化数据集合；电</a:t>
            </a:r>
            <a:r>
              <a:rPr lang="zh-CN" altLang="en-US"/>
              <a:t>子政务标准词库；数据推述标准；各种类型数据资源的语义网络，标准的文档。</a:t>
            </a:r>
            <a:endParaRPr lang="zh-CN" altLang="en-US"/>
          </a:p>
          <a:p>
            <a:r>
              <a:rPr lang="zh-CN" altLang="en-US"/>
              <a:t>（2） 技术。XML技术是电子政务数据框架的基础，作为主要的应用标准，XML将用来对电子政务网站系统中不同平台和组织的数据描述和处理。</a:t>
            </a:r>
            <a:endParaRPr lang="zh-CN" altLang="en-US"/>
          </a:p>
          <a:p>
            <a:r>
              <a:rPr lang="zh-CN" altLang="en-US"/>
              <a:t>（3）信息安全与隐私。要保证敏感数据的隐私和安全问题，制定相应的电子数据的保护和使用法规和制度，对政府和顾客的敏感的数据进行有效的保护、使用。</a:t>
            </a:r>
            <a:endParaRPr lang="zh-CN" altLang="en-US"/>
          </a:p>
          <a:p>
            <a:r>
              <a:rPr lang="zh-CN" altLang="en-US"/>
              <a:t>（4）数据组织。需要不同类型政府电子服务设施、数据库系统的支撑。</a:t>
            </a:r>
            <a:endParaRPr lang="zh-CN" alt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532130" y="371475"/>
            <a:ext cx="4064000" cy="737235"/>
          </a:xfrm>
          <a:prstGeom prst="rect">
            <a:avLst/>
          </a:prstGeom>
          <a:noFill/>
        </p:spPr>
        <p:txBody>
          <a:bodyPr wrap="square" rtlCol="0">
            <a:spAutoFit/>
          </a:bodyPr>
          <a:p>
            <a:r>
              <a:rPr lang="zh-CN" altLang="en-US" sz="2400" b="1" noProof="0">
                <a:ln>
                  <a:noFill/>
                </a:ln>
                <a:solidFill>
                  <a:srgbClr val="9D2A23"/>
                </a:solidFill>
                <a:effectLst/>
                <a:uLnTx/>
                <a:uFillTx/>
                <a:latin typeface="微软雅黑"/>
                <a:ea typeface="微软雅黑"/>
                <a:sym typeface="+mn-ea"/>
              </a:rPr>
              <a:t>应用层——技术结构</a:t>
            </a:r>
            <a:endParaRPr lang="zh-CN" altLang="en-US"/>
          </a:p>
          <a:p>
            <a:endParaRPr lang="zh-CN" altLang="en-US"/>
          </a:p>
        </p:txBody>
      </p:sp>
      <p:pic>
        <p:nvPicPr>
          <p:cNvPr id="3" name="图片 2"/>
          <p:cNvPicPr>
            <a:picLocks noChangeAspect="1"/>
          </p:cNvPicPr>
          <p:nvPr/>
        </p:nvPicPr>
        <p:blipFill>
          <a:blip r:embed="rId1"/>
          <a:stretch>
            <a:fillRect/>
          </a:stretch>
        </p:blipFill>
        <p:spPr>
          <a:xfrm>
            <a:off x="2299335" y="1290320"/>
            <a:ext cx="6527800" cy="1905000"/>
          </a:xfrm>
          <a:prstGeom prst="rect">
            <a:avLst/>
          </a:prstGeom>
        </p:spPr>
      </p:pic>
      <p:sp>
        <p:nvSpPr>
          <p:cNvPr id="4" name="文本框 3"/>
          <p:cNvSpPr txBox="1"/>
          <p:nvPr/>
        </p:nvSpPr>
        <p:spPr>
          <a:xfrm>
            <a:off x="1294130" y="3610610"/>
            <a:ext cx="9101455" cy="2243455"/>
          </a:xfrm>
          <a:prstGeom prst="rect">
            <a:avLst/>
          </a:prstGeom>
          <a:noFill/>
        </p:spPr>
        <p:txBody>
          <a:bodyPr wrap="square" rtlCol="0">
            <a:noAutofit/>
          </a:bodyPr>
          <a:p>
            <a:r>
              <a:rPr lang="zh-CN" altLang="en-US"/>
              <a:t>在互联网环境下，为了建立跨越政府机构的政府在线服务，实现政府职能，电子政务网站数据和信息应用框架需要提供两个主要方面的技术支撑，分别是关系型数据库和XML的协同框架、政府分布式网络服务框架。</a:t>
            </a:r>
            <a:endParaRPr lang="zh-CN" altLang="en-US"/>
          </a:p>
          <a:p>
            <a:endParaRPr lang="zh-CN" altLang="en-US"/>
          </a:p>
          <a:p>
            <a:r>
              <a:rPr lang="zh-CN" altLang="en-US"/>
              <a:t>（1） 关系型数据库和XML的协同框架。</a:t>
            </a:r>
            <a:endParaRPr lang="zh-CN" altLang="en-US"/>
          </a:p>
          <a:p>
            <a:r>
              <a:rPr lang="zh-CN" altLang="en-US"/>
              <a:t>（2）分布式网络服务框架。XML数据仓库、文档标记语言通用XML网络服务体系、主题映射网站、XML协作、元数据网格。</a:t>
            </a:r>
            <a:endParaRPr lang="zh-CN" alt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337457" y="370114"/>
            <a:ext cx="11310257" cy="5900057"/>
          </a:xfrm>
          <a:prstGeom prst="rect">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Light"/>
              <a:ea typeface="微软雅黑 Light"/>
              <a:cs typeface="+mn-cs"/>
            </a:endParaRPr>
          </a:p>
        </p:txBody>
      </p:sp>
      <p:sp>
        <p:nvSpPr>
          <p:cNvPr id="25" name="文本框 24"/>
          <p:cNvSpPr txBox="1"/>
          <p:nvPr/>
        </p:nvSpPr>
        <p:spPr>
          <a:xfrm>
            <a:off x="3928195" y="621197"/>
            <a:ext cx="4152099" cy="707886"/>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4000" b="1" i="0" u="none" strike="noStrike" kern="1200" cap="none" spc="0" normalizeH="0" baseline="0" noProof="0">
                <a:ln>
                  <a:noFill/>
                </a:ln>
                <a:solidFill>
                  <a:prstClr val="white"/>
                </a:solidFill>
                <a:effectLst/>
                <a:uLnTx/>
                <a:uFillTx/>
                <a:latin typeface="Century Gothic"/>
                <a:ea typeface="微软雅黑"/>
                <a:cs typeface="+mn-cs"/>
              </a:rPr>
              <a:t>目 录</a:t>
            </a:r>
            <a:r>
              <a:rPr kumimoji="0" lang="en-US" altLang="zh-CN" sz="4000" b="1" i="0" u="none" strike="noStrike" kern="1200" cap="none" spc="0" normalizeH="0" baseline="0" noProof="0">
                <a:ln>
                  <a:noFill/>
                </a:ln>
                <a:solidFill>
                  <a:prstClr val="white"/>
                </a:solidFill>
                <a:effectLst/>
                <a:uLnTx/>
                <a:uFillTx/>
                <a:latin typeface="Century Gothic"/>
                <a:ea typeface="微软雅黑"/>
                <a:cs typeface="+mn-cs"/>
              </a:rPr>
              <a:t>/CONTENTS</a:t>
            </a:r>
            <a:endParaRPr kumimoji="0" lang="zh-CN" altLang="en-US" sz="4000" b="1" i="0" u="none" strike="noStrike" kern="1200" cap="none" spc="0" normalizeH="0" baseline="0" noProof="0">
              <a:ln>
                <a:noFill/>
              </a:ln>
              <a:solidFill>
                <a:prstClr val="white"/>
              </a:solidFill>
              <a:effectLst/>
              <a:uLnTx/>
              <a:uFillTx/>
              <a:latin typeface="Century Gothic"/>
              <a:ea typeface="微软雅黑"/>
              <a:cs typeface="+mn-cs"/>
            </a:endParaRPr>
          </a:p>
        </p:txBody>
      </p:sp>
      <p:grpSp>
        <p:nvGrpSpPr>
          <p:cNvPr id="2" name="组合 1"/>
          <p:cNvGrpSpPr/>
          <p:nvPr/>
        </p:nvGrpSpPr>
        <p:grpSpPr>
          <a:xfrm>
            <a:off x="1500508" y="2054768"/>
            <a:ext cx="4676156" cy="1144609"/>
            <a:chOff x="780261" y="2045263"/>
            <a:chExt cx="4676156" cy="1144609"/>
          </a:xfrm>
        </p:grpSpPr>
        <p:sp>
          <p:nvSpPr>
            <p:cNvPr id="44" name="文本框 43"/>
            <p:cNvSpPr txBox="1"/>
            <p:nvPr/>
          </p:nvSpPr>
          <p:spPr>
            <a:xfrm>
              <a:off x="1873476" y="2180984"/>
              <a:ext cx="793750" cy="460375"/>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a:ln>
                    <a:noFill/>
                  </a:ln>
                  <a:solidFill>
                    <a:prstClr val="white"/>
                  </a:solidFill>
                  <a:effectLst/>
                  <a:uLnTx/>
                  <a:uFillTx/>
                  <a:latin typeface="Century Gothic"/>
                  <a:ea typeface="微软雅黑"/>
                  <a:cs typeface="+mn-cs"/>
                </a:rPr>
                <a:t>介绍</a:t>
              </a:r>
              <a:endParaRPr kumimoji="0" lang="zh-CN" altLang="en-US" sz="2400" b="1" i="0" u="none" strike="noStrike" kern="1200" cap="none" spc="0" normalizeH="0" baseline="0" noProof="0">
                <a:ln>
                  <a:noFill/>
                </a:ln>
                <a:solidFill>
                  <a:prstClr val="white"/>
                </a:solidFill>
                <a:effectLst/>
                <a:uLnTx/>
                <a:uFillTx/>
                <a:latin typeface="Century Gothic"/>
                <a:ea typeface="微软雅黑"/>
                <a:cs typeface="+mn-cs"/>
              </a:endParaRPr>
            </a:p>
          </p:txBody>
        </p:sp>
        <p:sp>
          <p:nvSpPr>
            <p:cNvPr id="45" name="Rectangle 120"/>
            <p:cNvSpPr/>
            <p:nvPr/>
          </p:nvSpPr>
          <p:spPr>
            <a:xfrm>
              <a:off x="1587218" y="2613927"/>
              <a:ext cx="3869199" cy="575945"/>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1050" b="0" i="0" u="none" strike="noStrike" kern="1200" cap="none" spc="0" normalizeH="0" baseline="0" noProof="0">
                  <a:ln>
                    <a:noFill/>
                  </a:ln>
                  <a:solidFill>
                    <a:prstClr val="white"/>
                  </a:solidFill>
                  <a:effectLst/>
                  <a:uLnTx/>
                  <a:uFillTx/>
                  <a:latin typeface="Calibri Light"/>
                  <a:ea typeface="微软雅黑 Light"/>
                  <a:cs typeface="+mn-ea"/>
                  <a:sym typeface="+mn-lt"/>
                </a:rPr>
                <a:t>1.1 电子政务系统的定义和目标</a:t>
              </a:r>
              <a:endParaRPr kumimoji="0" lang="zh-CN" altLang="en-US" sz="1050" b="0" i="0" u="none" strike="noStrike" kern="1200" cap="none" spc="0" normalizeH="0" baseline="0" noProof="0">
                <a:ln>
                  <a:noFill/>
                </a:ln>
                <a:solidFill>
                  <a:prstClr val="white"/>
                </a:solidFill>
                <a:effectLst/>
                <a:uLnTx/>
                <a:uFillTx/>
                <a:latin typeface="Calibri Light"/>
                <a:ea typeface="微软雅黑 Light"/>
                <a:cs typeface="+mn-ea"/>
                <a:sym typeface="+mn-lt"/>
              </a:endParaRPr>
            </a:p>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1050" b="0" i="0" u="none" strike="noStrike" kern="1200" cap="none" spc="0" normalizeH="0" baseline="0" noProof="0">
                  <a:ln>
                    <a:noFill/>
                  </a:ln>
                  <a:solidFill>
                    <a:prstClr val="white"/>
                  </a:solidFill>
                  <a:effectLst/>
                  <a:uLnTx/>
                  <a:uFillTx/>
                  <a:latin typeface="Calibri Light"/>
                  <a:ea typeface="微软雅黑 Light"/>
                  <a:cs typeface="+mn-ea"/>
                  <a:sym typeface="+mn-lt"/>
                </a:rPr>
                <a:t>1.2 信息组织的重要性</a:t>
              </a:r>
              <a:endParaRPr kumimoji="0" lang="zh-CN" altLang="en-US" sz="1050" b="0" i="0" u="none" strike="noStrike" kern="1200" cap="none" spc="0" normalizeH="0" baseline="0" noProof="0">
                <a:ln>
                  <a:noFill/>
                </a:ln>
                <a:solidFill>
                  <a:prstClr val="white"/>
                </a:solidFill>
                <a:effectLst/>
                <a:uLnTx/>
                <a:uFillTx/>
                <a:latin typeface="Calibri Light"/>
                <a:ea typeface="微软雅黑 Light"/>
                <a:cs typeface="+mn-ea"/>
                <a:sym typeface="+mn-lt"/>
              </a:endParaRPr>
            </a:p>
          </p:txBody>
        </p:sp>
        <p:sp>
          <p:nvSpPr>
            <p:cNvPr id="46" name="文本框 45"/>
            <p:cNvSpPr txBox="1"/>
            <p:nvPr/>
          </p:nvSpPr>
          <p:spPr>
            <a:xfrm>
              <a:off x="780261" y="2045263"/>
              <a:ext cx="960519" cy="923330"/>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en-US" altLang="zh-CN" sz="5400" b="1" i="1" u="none" strike="noStrike" kern="1200" cap="none" spc="0" normalizeH="0" baseline="0" noProof="0">
                  <a:ln>
                    <a:noFill/>
                  </a:ln>
                  <a:solidFill>
                    <a:prstClr val="white"/>
                  </a:solidFill>
                  <a:effectLst/>
                  <a:uLnTx/>
                  <a:uFillTx/>
                  <a:latin typeface="Century Gothic"/>
                  <a:ea typeface="微软雅黑"/>
                  <a:cs typeface="+mn-cs"/>
                </a:rPr>
                <a:t>01</a:t>
              </a:r>
              <a:endParaRPr kumimoji="0" lang="zh-CN" altLang="en-US" sz="5400" b="1" i="1" u="none" strike="noStrike" kern="1200" cap="none" spc="0" normalizeH="0" baseline="0" noProof="0">
                <a:ln>
                  <a:noFill/>
                </a:ln>
                <a:solidFill>
                  <a:prstClr val="white"/>
                </a:solidFill>
                <a:effectLst/>
                <a:uLnTx/>
                <a:uFillTx/>
                <a:latin typeface="Century Gothic"/>
                <a:ea typeface="微软雅黑"/>
                <a:cs typeface="+mn-cs"/>
              </a:endParaRPr>
            </a:p>
          </p:txBody>
        </p:sp>
      </p:grpSp>
      <p:grpSp>
        <p:nvGrpSpPr>
          <p:cNvPr id="47" name="组合 46"/>
          <p:cNvGrpSpPr/>
          <p:nvPr/>
        </p:nvGrpSpPr>
        <p:grpSpPr>
          <a:xfrm>
            <a:off x="5689010" y="1970313"/>
            <a:ext cx="4985401" cy="1657054"/>
            <a:chOff x="780261" y="2045263"/>
            <a:chExt cx="4985401" cy="1657054"/>
          </a:xfrm>
        </p:grpSpPr>
        <p:sp>
          <p:nvSpPr>
            <p:cNvPr id="48" name="文本框 47"/>
            <p:cNvSpPr txBox="1"/>
            <p:nvPr/>
          </p:nvSpPr>
          <p:spPr>
            <a:xfrm>
              <a:off x="1917291" y="2153044"/>
              <a:ext cx="3848100" cy="460375"/>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a:ln>
                    <a:noFill/>
                  </a:ln>
                  <a:solidFill>
                    <a:prstClr val="white"/>
                  </a:solidFill>
                  <a:effectLst/>
                  <a:uLnTx/>
                  <a:uFillTx/>
                  <a:latin typeface="Century Gothic"/>
                  <a:ea typeface="微软雅黑"/>
                  <a:cs typeface="+mn-cs"/>
                </a:rPr>
                <a:t>电子政务系统中的信息组织</a:t>
              </a:r>
              <a:endParaRPr kumimoji="0" lang="zh-CN" altLang="en-US" sz="2400" b="1" i="0" u="none" strike="noStrike" kern="1200" cap="none" spc="0" normalizeH="0" baseline="0" noProof="0">
                <a:ln>
                  <a:noFill/>
                </a:ln>
                <a:solidFill>
                  <a:prstClr val="white"/>
                </a:solidFill>
                <a:effectLst/>
                <a:uLnTx/>
                <a:uFillTx/>
                <a:latin typeface="Century Gothic"/>
                <a:ea typeface="微软雅黑"/>
                <a:cs typeface="+mn-cs"/>
              </a:endParaRPr>
            </a:p>
          </p:txBody>
        </p:sp>
        <p:sp>
          <p:nvSpPr>
            <p:cNvPr id="49" name="Rectangle 120"/>
            <p:cNvSpPr/>
            <p:nvPr/>
          </p:nvSpPr>
          <p:spPr>
            <a:xfrm>
              <a:off x="1896463" y="2641867"/>
              <a:ext cx="3869199" cy="1060450"/>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1050" b="0" i="0" u="none" strike="noStrike" kern="1200" cap="none" spc="0" normalizeH="0" baseline="0" noProof="0">
                  <a:ln>
                    <a:noFill/>
                  </a:ln>
                  <a:solidFill>
                    <a:prstClr val="white"/>
                  </a:solidFill>
                  <a:effectLst/>
                  <a:uLnTx/>
                  <a:uFillTx/>
                  <a:latin typeface="Calibri Light"/>
                  <a:ea typeface="微软雅黑 Light"/>
                  <a:cs typeface="+mn-ea"/>
                  <a:sym typeface="+mn-lt"/>
                </a:rPr>
                <a:t>2.1 电子政务信息组织</a:t>
              </a:r>
              <a:r>
                <a:rPr kumimoji="0" lang="zh-CN" altLang="en-US" sz="1050" b="0" i="0" u="none" strike="noStrike" kern="1200" cap="none" spc="0" normalizeH="0" baseline="0" noProof="0">
                  <a:ln>
                    <a:noFill/>
                  </a:ln>
                  <a:solidFill>
                    <a:prstClr val="white"/>
                  </a:solidFill>
                  <a:effectLst/>
                  <a:uLnTx/>
                  <a:uFillTx/>
                  <a:latin typeface="Calibri Light"/>
                  <a:ea typeface="微软雅黑 Light"/>
                  <a:cs typeface="+mn-ea"/>
                  <a:sym typeface="+mn-lt"/>
                </a:rPr>
                <a:t>含义</a:t>
              </a:r>
              <a:endParaRPr kumimoji="0" lang="zh-CN" altLang="en-US" sz="1050" b="0" i="0" u="none" strike="noStrike" kern="1200" cap="none" spc="0" normalizeH="0" baseline="0" noProof="0">
                <a:ln>
                  <a:noFill/>
                </a:ln>
                <a:solidFill>
                  <a:prstClr val="white"/>
                </a:solidFill>
                <a:effectLst/>
                <a:uLnTx/>
                <a:uFillTx/>
                <a:latin typeface="Calibri Light"/>
                <a:ea typeface="微软雅黑 Light"/>
                <a:cs typeface="+mn-ea"/>
                <a:sym typeface="+mn-lt"/>
              </a:endParaRPr>
            </a:p>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1050" b="0" i="0" u="none" strike="noStrike" kern="1200" cap="none" spc="0" normalizeH="0" baseline="0" noProof="0">
                  <a:ln>
                    <a:noFill/>
                  </a:ln>
                  <a:solidFill>
                    <a:prstClr val="white"/>
                  </a:solidFill>
                  <a:effectLst/>
                  <a:uLnTx/>
                  <a:uFillTx/>
                  <a:latin typeface="Calibri Light"/>
                  <a:ea typeface="微软雅黑 Light"/>
                  <a:cs typeface="+mn-ea"/>
                  <a:sym typeface="+mn-lt"/>
                </a:rPr>
                <a:t>2.2 电子政务网站信息</a:t>
              </a:r>
              <a:r>
                <a:rPr kumimoji="0" lang="zh-CN" altLang="en-US" sz="1050" b="0" i="0" u="none" strike="noStrike" kern="1200" cap="none" spc="0" normalizeH="0" baseline="0" noProof="0">
                  <a:ln>
                    <a:noFill/>
                  </a:ln>
                  <a:solidFill>
                    <a:prstClr val="white"/>
                  </a:solidFill>
                  <a:effectLst/>
                  <a:uLnTx/>
                  <a:uFillTx/>
                  <a:latin typeface="Calibri Light"/>
                  <a:ea typeface="微软雅黑 Light"/>
                  <a:cs typeface="+mn-ea"/>
                  <a:sym typeface="+mn-lt"/>
                </a:rPr>
                <a:t>组织</a:t>
              </a:r>
              <a:endParaRPr kumimoji="0" lang="zh-CN" altLang="en-US" sz="1050" b="0" i="0" u="none" strike="noStrike" kern="1200" cap="none" spc="0" normalizeH="0" baseline="0" noProof="0">
                <a:ln>
                  <a:noFill/>
                </a:ln>
                <a:solidFill>
                  <a:prstClr val="white"/>
                </a:solidFill>
                <a:effectLst/>
                <a:uLnTx/>
                <a:uFillTx/>
                <a:latin typeface="Calibri Light"/>
                <a:ea typeface="微软雅黑 Light"/>
                <a:cs typeface="+mn-ea"/>
                <a:sym typeface="+mn-lt"/>
              </a:endParaRPr>
            </a:p>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1050" b="0" i="0" u="none" strike="noStrike" kern="1200" cap="none" spc="0" normalizeH="0" baseline="0" noProof="0">
                  <a:ln>
                    <a:noFill/>
                  </a:ln>
                  <a:solidFill>
                    <a:prstClr val="white"/>
                  </a:solidFill>
                  <a:effectLst/>
                  <a:uLnTx/>
                  <a:uFillTx/>
                  <a:latin typeface="Calibri Light"/>
                  <a:ea typeface="微软雅黑 Light"/>
                  <a:cs typeface="+mn-ea"/>
                  <a:sym typeface="+mn-lt"/>
                </a:rPr>
                <a:t>2.3 电子政务网站</a:t>
              </a:r>
              <a:r>
                <a:rPr kumimoji="0" lang="zh-CN" altLang="en-US" sz="1050" b="0" i="0" u="none" strike="noStrike" kern="1200" cap="none" spc="0" normalizeH="0" baseline="0" noProof="0">
                  <a:ln>
                    <a:noFill/>
                  </a:ln>
                  <a:solidFill>
                    <a:prstClr val="white"/>
                  </a:solidFill>
                  <a:effectLst/>
                  <a:uLnTx/>
                  <a:uFillTx/>
                  <a:latin typeface="Calibri Light"/>
                  <a:ea typeface="微软雅黑 Light"/>
                  <a:cs typeface="+mn-ea"/>
                  <a:sym typeface="+mn-lt"/>
                </a:rPr>
                <a:t>元数据</a:t>
              </a:r>
              <a:endParaRPr kumimoji="0" lang="zh-CN" altLang="en-US" sz="1050" b="0" i="0" u="none" strike="noStrike" kern="1200" cap="none" spc="0" normalizeH="0" baseline="0" noProof="0">
                <a:ln>
                  <a:noFill/>
                </a:ln>
                <a:solidFill>
                  <a:prstClr val="white"/>
                </a:solidFill>
                <a:effectLst/>
                <a:uLnTx/>
                <a:uFillTx/>
                <a:latin typeface="Calibri Light"/>
                <a:ea typeface="微软雅黑 Light"/>
                <a:cs typeface="+mn-ea"/>
                <a:sym typeface="+mn-lt"/>
              </a:endParaRPr>
            </a:p>
            <a:p>
              <a:pPr marL="0" marR="0" lvl="0" indent="0" algn="l" defTabSz="914400" rtl="0" eaLnBrk="1" fontAlgn="auto" latinLnBrk="0" hangingPunct="1">
                <a:lnSpc>
                  <a:spcPct val="150000"/>
                </a:lnSpc>
                <a:spcBef>
                  <a:spcPts val="0"/>
                </a:spcBef>
                <a:spcAft>
                  <a:spcPts val="0"/>
                </a:spcAft>
                <a:buClrTx/>
                <a:buSzTx/>
                <a:buFontTx/>
                <a:buNone/>
                <a:defRPr/>
              </a:pPr>
              <a:r>
                <a:rPr kumimoji="0" lang="en-US" altLang="zh-CN" sz="1050" b="0" i="0" u="none" strike="noStrike" kern="1200" cap="none" spc="0" normalizeH="0" baseline="0" noProof="0">
                  <a:ln>
                    <a:noFill/>
                  </a:ln>
                  <a:solidFill>
                    <a:prstClr val="white"/>
                  </a:solidFill>
                  <a:effectLst/>
                  <a:uLnTx/>
                  <a:uFillTx/>
                  <a:latin typeface="Calibri Light"/>
                  <a:ea typeface="微软雅黑 Light"/>
                  <a:cs typeface="+mn-ea"/>
                  <a:sym typeface="+mn-lt"/>
                </a:rPr>
                <a:t>2.4</a:t>
              </a:r>
              <a:r>
                <a:rPr lang="zh-CN" altLang="en-US" sz="1050" noProof="0">
                  <a:ln>
                    <a:noFill/>
                  </a:ln>
                  <a:solidFill>
                    <a:prstClr val="white"/>
                  </a:solidFill>
                  <a:effectLst/>
                  <a:uLnTx/>
                  <a:uFillTx/>
                  <a:latin typeface="Calibri Light"/>
                  <a:ea typeface="微软雅黑 Light"/>
                  <a:cs typeface="+mn-ea"/>
                  <a:sym typeface="+mn-ea"/>
                </a:rPr>
                <a:t>电子政务网站数据和应用总框架</a:t>
              </a:r>
              <a:endParaRPr kumimoji="0" lang="zh-CN" altLang="en-US" sz="1050" b="0" i="0" u="none" strike="noStrike" kern="1200" cap="none" spc="0" normalizeH="0" baseline="0" noProof="0">
                <a:ln>
                  <a:noFill/>
                </a:ln>
                <a:solidFill>
                  <a:prstClr val="white"/>
                </a:solidFill>
                <a:effectLst/>
                <a:uLnTx/>
                <a:uFillTx/>
                <a:latin typeface="Calibri Light"/>
                <a:ea typeface="微软雅黑 Light"/>
                <a:cs typeface="+mn-ea"/>
                <a:sym typeface="+mn-lt"/>
              </a:endParaRPr>
            </a:p>
          </p:txBody>
        </p:sp>
        <p:sp>
          <p:nvSpPr>
            <p:cNvPr id="50" name="文本框 49"/>
            <p:cNvSpPr txBox="1"/>
            <p:nvPr/>
          </p:nvSpPr>
          <p:spPr>
            <a:xfrm>
              <a:off x="780261" y="2045263"/>
              <a:ext cx="960519" cy="923330"/>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en-US" altLang="zh-CN" sz="5400" b="1" i="1" u="none" strike="noStrike" kern="1200" cap="none" spc="0" normalizeH="0" baseline="0" noProof="0">
                  <a:ln>
                    <a:noFill/>
                  </a:ln>
                  <a:solidFill>
                    <a:prstClr val="white"/>
                  </a:solidFill>
                  <a:effectLst/>
                  <a:uLnTx/>
                  <a:uFillTx/>
                  <a:latin typeface="Century Gothic"/>
                  <a:ea typeface="微软雅黑"/>
                  <a:cs typeface="+mn-cs"/>
                </a:rPr>
                <a:t>02</a:t>
              </a:r>
              <a:endParaRPr kumimoji="0" lang="zh-CN" altLang="en-US" sz="5400" b="1" i="1" u="none" strike="noStrike" kern="1200" cap="none" spc="0" normalizeH="0" baseline="0" noProof="0">
                <a:ln>
                  <a:noFill/>
                </a:ln>
                <a:solidFill>
                  <a:prstClr val="white"/>
                </a:solidFill>
                <a:effectLst/>
                <a:uLnTx/>
                <a:uFillTx/>
                <a:latin typeface="Century Gothic"/>
                <a:ea typeface="微软雅黑"/>
                <a:cs typeface="+mn-cs"/>
              </a:endParaRPr>
            </a:p>
          </p:txBody>
        </p:sp>
      </p:grpSp>
      <p:grpSp>
        <p:nvGrpSpPr>
          <p:cNvPr id="51" name="组合 50"/>
          <p:cNvGrpSpPr/>
          <p:nvPr/>
        </p:nvGrpSpPr>
        <p:grpSpPr>
          <a:xfrm>
            <a:off x="1515498" y="4138401"/>
            <a:ext cx="2483230" cy="923330"/>
            <a:chOff x="780261" y="2045263"/>
            <a:chExt cx="2483230" cy="923330"/>
          </a:xfrm>
        </p:grpSpPr>
        <p:sp>
          <p:nvSpPr>
            <p:cNvPr id="52" name="文本框 51"/>
            <p:cNvSpPr txBox="1"/>
            <p:nvPr/>
          </p:nvSpPr>
          <p:spPr>
            <a:xfrm>
              <a:off x="1858871" y="2151774"/>
              <a:ext cx="1404620" cy="460375"/>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a:ln>
                    <a:noFill/>
                  </a:ln>
                  <a:solidFill>
                    <a:prstClr val="white"/>
                  </a:solidFill>
                  <a:effectLst/>
                  <a:uLnTx/>
                  <a:uFillTx/>
                  <a:latin typeface="Century Gothic"/>
                  <a:ea typeface="微软雅黑"/>
                  <a:cs typeface="+mn-cs"/>
                </a:rPr>
                <a:t>应用</a:t>
              </a:r>
              <a:r>
                <a:rPr kumimoji="0" lang="zh-CN" altLang="en-US" sz="2400" b="1" i="0" u="none" strike="noStrike" kern="1200" cap="none" spc="0" normalizeH="0" baseline="0" noProof="0">
                  <a:ln>
                    <a:noFill/>
                  </a:ln>
                  <a:solidFill>
                    <a:prstClr val="white"/>
                  </a:solidFill>
                  <a:effectLst/>
                  <a:uLnTx/>
                  <a:uFillTx/>
                  <a:latin typeface="Century Gothic"/>
                  <a:ea typeface="微软雅黑"/>
                  <a:cs typeface="+mn-cs"/>
                </a:rPr>
                <a:t>实例</a:t>
              </a:r>
              <a:endParaRPr kumimoji="0" lang="zh-CN" altLang="en-US" sz="2400" b="1" i="0" u="none" strike="noStrike" kern="1200" cap="none" spc="0" normalizeH="0" baseline="0" noProof="0">
                <a:ln>
                  <a:noFill/>
                </a:ln>
                <a:solidFill>
                  <a:prstClr val="white"/>
                </a:solidFill>
                <a:effectLst/>
                <a:uLnTx/>
                <a:uFillTx/>
                <a:latin typeface="Century Gothic"/>
                <a:ea typeface="微软雅黑"/>
                <a:cs typeface="+mn-cs"/>
              </a:endParaRPr>
            </a:p>
          </p:txBody>
        </p:sp>
        <p:sp>
          <p:nvSpPr>
            <p:cNvPr id="54" name="文本框 53"/>
            <p:cNvSpPr txBox="1"/>
            <p:nvPr/>
          </p:nvSpPr>
          <p:spPr>
            <a:xfrm>
              <a:off x="780261" y="2045263"/>
              <a:ext cx="960519" cy="923330"/>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en-US" altLang="zh-CN" sz="5400" b="1" i="1" u="none" strike="noStrike" kern="1200" cap="none" spc="0" normalizeH="0" baseline="0" noProof="0">
                  <a:ln>
                    <a:noFill/>
                  </a:ln>
                  <a:solidFill>
                    <a:prstClr val="white"/>
                  </a:solidFill>
                  <a:effectLst/>
                  <a:uLnTx/>
                  <a:uFillTx/>
                  <a:latin typeface="Century Gothic"/>
                  <a:ea typeface="微软雅黑"/>
                  <a:cs typeface="+mn-cs"/>
                </a:rPr>
                <a:t>03</a:t>
              </a:r>
              <a:endParaRPr kumimoji="0" lang="zh-CN" altLang="en-US" sz="5400" b="1" i="1" u="none" strike="noStrike" kern="1200" cap="none" spc="0" normalizeH="0" baseline="0" noProof="0">
                <a:ln>
                  <a:noFill/>
                </a:ln>
                <a:solidFill>
                  <a:prstClr val="white"/>
                </a:solidFill>
                <a:effectLst/>
                <a:uLnTx/>
                <a:uFillTx/>
                <a:latin typeface="Century Gothic"/>
                <a:ea typeface="微软雅黑"/>
                <a:cs typeface="+mn-cs"/>
              </a:endParaRPr>
            </a:p>
          </p:txBody>
        </p:sp>
      </p:grpSp>
      <p:grpSp>
        <p:nvGrpSpPr>
          <p:cNvPr id="55" name="组合 54"/>
          <p:cNvGrpSpPr/>
          <p:nvPr/>
        </p:nvGrpSpPr>
        <p:grpSpPr>
          <a:xfrm>
            <a:off x="5704000" y="4053946"/>
            <a:ext cx="3534790" cy="923330"/>
            <a:chOff x="780261" y="2045263"/>
            <a:chExt cx="3534790" cy="923330"/>
          </a:xfrm>
        </p:grpSpPr>
        <p:sp>
          <p:nvSpPr>
            <p:cNvPr id="56" name="文本框 55"/>
            <p:cNvSpPr txBox="1"/>
            <p:nvPr/>
          </p:nvSpPr>
          <p:spPr>
            <a:xfrm>
              <a:off x="1994126" y="2152409"/>
              <a:ext cx="2320925" cy="460375"/>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a:ln>
                    <a:noFill/>
                  </a:ln>
                  <a:solidFill>
                    <a:prstClr val="white"/>
                  </a:solidFill>
                  <a:effectLst/>
                  <a:uLnTx/>
                  <a:uFillTx/>
                  <a:latin typeface="Century Gothic"/>
                  <a:ea typeface="微软雅黑"/>
                  <a:cs typeface="+mn-cs"/>
                </a:rPr>
                <a:t>挑战与解决方案</a:t>
              </a:r>
              <a:endParaRPr kumimoji="0" lang="zh-CN" altLang="en-US" sz="2400" b="1" i="0" u="none" strike="noStrike" kern="1200" cap="none" spc="0" normalizeH="0" baseline="0" noProof="0">
                <a:ln>
                  <a:noFill/>
                </a:ln>
                <a:solidFill>
                  <a:prstClr val="white"/>
                </a:solidFill>
                <a:effectLst/>
                <a:uLnTx/>
                <a:uFillTx/>
                <a:latin typeface="Century Gothic"/>
                <a:ea typeface="微软雅黑"/>
                <a:cs typeface="+mn-cs"/>
              </a:endParaRPr>
            </a:p>
          </p:txBody>
        </p:sp>
        <p:sp>
          <p:nvSpPr>
            <p:cNvPr id="58" name="文本框 57"/>
            <p:cNvSpPr txBox="1"/>
            <p:nvPr/>
          </p:nvSpPr>
          <p:spPr>
            <a:xfrm>
              <a:off x="780261" y="2045263"/>
              <a:ext cx="960519" cy="923330"/>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en-US" altLang="zh-CN" sz="5400" b="1" i="1" u="none" strike="noStrike" kern="1200" cap="none" spc="0" normalizeH="0" baseline="0" noProof="0">
                  <a:ln>
                    <a:noFill/>
                  </a:ln>
                  <a:solidFill>
                    <a:prstClr val="white"/>
                  </a:solidFill>
                  <a:effectLst/>
                  <a:uLnTx/>
                  <a:uFillTx/>
                  <a:latin typeface="Century Gothic"/>
                  <a:ea typeface="微软雅黑"/>
                  <a:cs typeface="+mn-cs"/>
                </a:rPr>
                <a:t>04</a:t>
              </a:r>
              <a:endParaRPr kumimoji="0" lang="zh-CN" altLang="en-US" sz="5400" b="1" i="1" u="none" strike="noStrike" kern="1200" cap="none" spc="0" normalizeH="0" baseline="0" noProof="0">
                <a:ln>
                  <a:noFill/>
                </a:ln>
                <a:solidFill>
                  <a:prstClr val="white"/>
                </a:solidFill>
                <a:effectLst/>
                <a:uLnTx/>
                <a:uFillTx/>
                <a:latin typeface="Century Gothic"/>
                <a:ea typeface="微软雅黑"/>
                <a:cs typeface="+mn-cs"/>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641350" y="462915"/>
            <a:ext cx="5153025" cy="460375"/>
          </a:xfrm>
          <a:prstGeom prst="rect">
            <a:avLst/>
          </a:prstGeom>
          <a:noFill/>
        </p:spPr>
        <p:txBody>
          <a:bodyPr wrap="square" rtlCol="0">
            <a:spAutoFit/>
          </a:bodyPr>
          <a:p>
            <a:r>
              <a:rPr lang="zh-CN" altLang="en-US" sz="2400" b="1" noProof="0">
                <a:ln>
                  <a:noFill/>
                </a:ln>
                <a:solidFill>
                  <a:srgbClr val="9D2A23"/>
                </a:solidFill>
                <a:effectLst/>
                <a:uLnTx/>
                <a:uFillTx/>
                <a:latin typeface="微软雅黑"/>
                <a:ea typeface="微软雅黑"/>
                <a:sym typeface="+mn-ea"/>
              </a:rPr>
              <a:t>资源层——信息资源的描述和管理</a:t>
            </a:r>
            <a:endParaRPr lang="zh-CN" altLang="en-US" sz="2400" b="1" noProof="0">
              <a:ln>
                <a:noFill/>
              </a:ln>
              <a:solidFill>
                <a:srgbClr val="9D2A23"/>
              </a:solidFill>
              <a:effectLst/>
              <a:uLnTx/>
              <a:uFillTx/>
              <a:latin typeface="微软雅黑"/>
              <a:ea typeface="微软雅黑"/>
            </a:endParaRPr>
          </a:p>
        </p:txBody>
      </p:sp>
      <p:pic>
        <p:nvPicPr>
          <p:cNvPr id="3" name="图片 2"/>
          <p:cNvPicPr>
            <a:picLocks noChangeAspect="1"/>
          </p:cNvPicPr>
          <p:nvPr/>
        </p:nvPicPr>
        <p:blipFill>
          <a:blip r:embed="rId1"/>
          <a:stretch>
            <a:fillRect/>
          </a:stretch>
        </p:blipFill>
        <p:spPr>
          <a:xfrm>
            <a:off x="2349500" y="1212850"/>
            <a:ext cx="6718300" cy="1816100"/>
          </a:xfrm>
          <a:prstGeom prst="rect">
            <a:avLst/>
          </a:prstGeom>
        </p:spPr>
      </p:pic>
      <p:sp>
        <p:nvSpPr>
          <p:cNvPr id="5" name="文本框 4"/>
          <p:cNvSpPr txBox="1"/>
          <p:nvPr/>
        </p:nvSpPr>
        <p:spPr>
          <a:xfrm>
            <a:off x="1875790" y="3173730"/>
            <a:ext cx="8218170" cy="5060950"/>
          </a:xfrm>
          <a:prstGeom prst="rect">
            <a:avLst/>
          </a:prstGeom>
          <a:noFill/>
        </p:spPr>
        <p:txBody>
          <a:bodyPr wrap="square" rtlCol="0">
            <a:noAutofit/>
          </a:bodyPr>
          <a:p>
            <a:r>
              <a:rPr lang="zh-CN" altLang="en-US"/>
              <a:t>电子政务网站的的信息交换采用基于资源描述框架（RDF，Resource Description Framework）的政务信息资源的描述方式和基于XML仓库的信息资源的管理方式。</a:t>
            </a:r>
            <a:endParaRPr lang="zh-CN" altLang="en-US"/>
          </a:p>
          <a:p>
            <a:endParaRPr lang="zh-CN" altLang="en-US"/>
          </a:p>
          <a:p>
            <a:r>
              <a:rPr lang="zh-CN" altLang="en-US"/>
              <a:t>元数据是关于数据的数据或关于信息的信息，但是怎样用元数据来描述对象，需要有个标准，W3C提出的用于描述Web资源的RDF就是这样的一个标准，RDF给出了Web数据集成的元数据解</a:t>
            </a:r>
            <a:r>
              <a:rPr lang="zh-CN" altLang="en-US"/>
              <a:t>决方案。</a:t>
            </a:r>
            <a:endParaRPr lang="zh-CN" altLang="en-US"/>
          </a:p>
          <a:p>
            <a:endParaRPr lang="zh-CN" altLang="en-US"/>
          </a:p>
          <a:p>
            <a:r>
              <a:rPr lang="zh-CN" altLang="en-US"/>
              <a:t>RDF的含义：是指描述资源的框架，它的本质体现在资源（Resource）、描述（Description）、框架（Framework）这三个方面，这三个方面是紧密相关的。</a:t>
            </a:r>
            <a:endParaRPr lang="zh-CN" alt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9D2A23"/>
        </a:solidFill>
        <a:effectLst/>
      </p:bgPr>
    </p:bg>
    <p:spTree>
      <p:nvGrpSpPr>
        <p:cNvPr id="1" name=""/>
        <p:cNvGrpSpPr/>
        <p:nvPr/>
      </p:nvGrpSpPr>
      <p:grpSpPr>
        <a:xfrm>
          <a:off x="0" y="0"/>
          <a:ext cx="0" cy="0"/>
          <a:chOff x="0" y="0"/>
          <a:chExt cx="0" cy="0"/>
        </a:xfrm>
      </p:grpSpPr>
      <p:sp>
        <p:nvSpPr>
          <p:cNvPr id="2" name="矩形 1"/>
          <p:cNvSpPr/>
          <p:nvPr/>
        </p:nvSpPr>
        <p:spPr>
          <a:xfrm>
            <a:off x="3483428" y="816429"/>
            <a:ext cx="5225143" cy="5225143"/>
          </a:xfrm>
          <a:prstGeom prst="rect">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Light"/>
              <a:ea typeface="微软雅黑 Light"/>
              <a:cs typeface="+mn-cs"/>
            </a:endParaRPr>
          </a:p>
        </p:txBody>
      </p:sp>
      <p:sp>
        <p:nvSpPr>
          <p:cNvPr id="3" name="文本框 2"/>
          <p:cNvSpPr txBox="1"/>
          <p:nvPr/>
        </p:nvSpPr>
        <p:spPr>
          <a:xfrm>
            <a:off x="4943951" y="1485264"/>
            <a:ext cx="2304097" cy="1862048"/>
          </a:xfrm>
          <a:prstGeom prst="rect">
            <a:avLst/>
          </a:prstGeom>
          <a:noFill/>
        </p:spPr>
        <p:txBody>
          <a:bodyPr wrap="square" rtlCol="0">
            <a:spAutoFit/>
          </a:bodyPr>
          <a:lstStyle>
            <a:defPPr>
              <a:defRPr lang="en-US"/>
            </a:defPPr>
            <a:lvl1pPr algn="ctr">
              <a:defRPr sz="8625">
                <a:solidFill>
                  <a:schemeClr val="bg1"/>
                </a:solidFill>
                <a:effectLst>
                  <a:outerShdw blurRad="101600" dist="101600" dir="5400000" algn="ctr" rotWithShape="0">
                    <a:srgbClr val="000000">
                      <a:alpha val="15000"/>
                    </a:srgbClr>
                  </a:outerShdw>
                </a:effectLst>
                <a:latin typeface="Impact" panose="020B0806030902050204" pitchFamily="34" charset="0"/>
                <a:ea typeface="微软雅黑" panose="020B0503020204020204" pitchFamily="34" charset="-122"/>
              </a:defRPr>
            </a:lvl1p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en-US" altLang="zh-CN" sz="11500" b="0" i="0" u="none" strike="noStrike" kern="1200" cap="none" spc="0" normalizeH="0" baseline="0" noProof="0">
                <a:ln>
                  <a:noFill/>
                </a:ln>
                <a:solidFill>
                  <a:prstClr val="white"/>
                </a:solidFill>
                <a:effectLst>
                  <a:outerShdw blurRad="127000" dist="101600" dir="5400000" algn="ctr" rotWithShape="0">
                    <a:srgbClr val="000000">
                      <a:alpha val="15000"/>
                    </a:srgbClr>
                  </a:outerShdw>
                </a:effectLst>
                <a:uLnTx/>
                <a:uFillTx/>
                <a:latin typeface="Impact" panose="020B0806030902050204" pitchFamily="34" charset="0"/>
                <a:ea typeface="微软雅黑" panose="020B0503020204020204" pitchFamily="34" charset="-122"/>
                <a:cs typeface="+mn-cs"/>
              </a:rPr>
              <a:t>03</a:t>
            </a:r>
            <a:endParaRPr kumimoji="0" lang="zh-CN" altLang="en-US" sz="11500" b="0" i="0" u="none" strike="noStrike" kern="1200" cap="none" spc="0" normalizeH="0" baseline="0" noProof="0">
              <a:ln>
                <a:noFill/>
              </a:ln>
              <a:solidFill>
                <a:prstClr val="white"/>
              </a:solidFill>
              <a:effectLst>
                <a:outerShdw blurRad="127000" dist="101600" dir="5400000" algn="ctr" rotWithShape="0">
                  <a:srgbClr val="000000">
                    <a:alpha val="15000"/>
                  </a:srgbClr>
                </a:outerShdw>
              </a:effectLst>
              <a:uLnTx/>
              <a:uFillTx/>
              <a:latin typeface="Impact" panose="020B0806030902050204" pitchFamily="34" charset="0"/>
              <a:ea typeface="微软雅黑" panose="020B0503020204020204" pitchFamily="34" charset="-122"/>
              <a:cs typeface="+mn-cs"/>
            </a:endParaRPr>
          </a:p>
        </p:txBody>
      </p:sp>
      <p:sp>
        <p:nvSpPr>
          <p:cNvPr id="4" name="文本框4"/>
          <p:cNvSpPr txBox="1"/>
          <p:nvPr/>
        </p:nvSpPr>
        <p:spPr>
          <a:xfrm>
            <a:off x="3312417" y="3153160"/>
            <a:ext cx="5567165" cy="76835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defRPr/>
            </a:pPr>
            <a:r>
              <a:rPr lang="zh-CN" altLang="en-US" sz="4400" b="1" noProof="0">
                <a:ln>
                  <a:noFill/>
                </a:ln>
                <a:solidFill>
                  <a:prstClr val="white"/>
                </a:solidFill>
                <a:effectLst/>
                <a:uLnTx/>
                <a:uFillTx/>
                <a:latin typeface="Century Gothic"/>
                <a:ea typeface="微软雅黑"/>
                <a:sym typeface="+mn-ea"/>
              </a:rPr>
              <a:t>应用实例</a:t>
            </a:r>
            <a:endParaRPr kumimoji="0" lang="zh-CN" altLang="en-US" sz="4400" b="1" i="0" u="none" strike="noStrike" kern="1200" cap="none" spc="225" normalizeH="0" baseline="0" noProof="0">
              <a:ln>
                <a:noFill/>
              </a:ln>
              <a:solidFill>
                <a:prstClr val="white"/>
              </a:solidFill>
              <a:effectLst>
                <a:outerShdw blurRad="101600" dist="101600" dir="5400000" algn="ctr" rotWithShape="0">
                  <a:srgbClr val="000000">
                    <a:alpha val="15000"/>
                  </a:srgbClr>
                </a:outerShdw>
              </a:effectLst>
              <a:uLnTx/>
              <a:uFillTx/>
              <a:latin typeface="微软雅黑" panose="020B0503020204020204" pitchFamily="34" charset="-122"/>
              <a:ea typeface="微软雅黑" panose="020B0503020204020204" pitchFamily="34" charset="-122"/>
              <a:cs typeface="+mn-cs"/>
            </a:endParaRPr>
          </a:p>
        </p:txBody>
      </p:sp>
      <p:sp>
        <p:nvSpPr>
          <p:cNvPr id="5" name="Rectangle 120"/>
          <p:cNvSpPr/>
          <p:nvPr/>
        </p:nvSpPr>
        <p:spPr>
          <a:xfrm>
            <a:off x="3557091" y="4098142"/>
            <a:ext cx="5077816" cy="368300"/>
          </a:xfrm>
          <a:prstGeom prst="rect">
            <a:avLst/>
          </a:prstGeom>
        </p:spPr>
        <p:txBody>
          <a:bodyPr wrap="square">
            <a:spAutoFit/>
          </a:bodyPr>
          <a:lstStyle/>
          <a:p>
            <a:pPr marL="0" marR="0" lvl="0" indent="0" algn="ctr" defTabSz="685800" rtl="0" eaLnBrk="1" fontAlgn="auto" latinLnBrk="0" hangingPunct="1">
              <a:lnSpc>
                <a:spcPct val="150000"/>
              </a:lnSpc>
              <a:spcBef>
                <a:spcPts val="0"/>
              </a:spcBef>
              <a:spcAft>
                <a:spcPts val="0"/>
              </a:spcAft>
              <a:buClrTx/>
              <a:buSzTx/>
              <a:buFontTx/>
              <a:buNone/>
              <a:defRPr/>
            </a:pPr>
            <a:r>
              <a:rPr kumimoji="0" lang="zh-CN" altLang="en-US" sz="1200" b="0" i="0" u="none" strike="noStrike" kern="1200" cap="none" spc="0" normalizeH="0" baseline="0" noProof="0">
                <a:ln>
                  <a:noFill/>
                </a:ln>
                <a:solidFill>
                  <a:prstClr val="white"/>
                </a:solidFill>
                <a:effectLst/>
                <a:uLnTx/>
                <a:uFillTx/>
                <a:latin typeface="Calibri Light"/>
                <a:ea typeface="微软雅黑 Light"/>
                <a:cs typeface="+mn-ea"/>
                <a:sym typeface="+mn-lt"/>
              </a:rPr>
              <a:t>以北京市电子政务</a:t>
            </a:r>
            <a:r>
              <a:rPr kumimoji="0" lang="zh-CN" altLang="en-US" sz="1200" b="0" i="0" u="none" strike="noStrike" kern="1200" cap="none" spc="0" normalizeH="0" baseline="0" noProof="0">
                <a:ln>
                  <a:noFill/>
                </a:ln>
                <a:solidFill>
                  <a:prstClr val="white"/>
                </a:solidFill>
                <a:effectLst/>
                <a:uLnTx/>
                <a:uFillTx/>
                <a:latin typeface="Calibri Light"/>
                <a:ea typeface="微软雅黑 Light"/>
                <a:cs typeface="+mn-ea"/>
                <a:sym typeface="+mn-lt"/>
              </a:rPr>
              <a:t>组织框架为例，</a:t>
            </a:r>
            <a:r>
              <a:rPr kumimoji="0" lang="zh-CN" altLang="en-US" sz="1200" b="0" i="0" u="none" strike="noStrike" kern="1200" cap="none" spc="0" normalizeH="0" baseline="0" noProof="0">
                <a:ln>
                  <a:noFill/>
                </a:ln>
                <a:solidFill>
                  <a:prstClr val="white"/>
                </a:solidFill>
                <a:effectLst/>
                <a:uLnTx/>
                <a:uFillTx/>
                <a:latin typeface="Calibri Light"/>
                <a:ea typeface="微软雅黑 Light"/>
                <a:cs typeface="+mn-ea"/>
                <a:sym typeface="+mn-lt"/>
              </a:rPr>
              <a:t>讲解电子政务</a:t>
            </a:r>
            <a:r>
              <a:rPr kumimoji="0" lang="zh-CN" altLang="en-US" sz="1200" b="0" i="0" u="none" strike="noStrike" kern="1200" cap="none" spc="0" normalizeH="0" baseline="0" noProof="0">
                <a:ln>
                  <a:noFill/>
                </a:ln>
                <a:solidFill>
                  <a:prstClr val="white"/>
                </a:solidFill>
                <a:effectLst/>
                <a:uLnTx/>
                <a:uFillTx/>
                <a:latin typeface="Calibri Light"/>
                <a:ea typeface="微软雅黑 Light"/>
                <a:cs typeface="+mn-ea"/>
                <a:sym typeface="+mn-lt"/>
              </a:rPr>
              <a:t>系统的信息</a:t>
            </a:r>
            <a:r>
              <a:rPr kumimoji="0" lang="zh-CN" altLang="en-US" sz="1200" b="0" i="0" u="none" strike="noStrike" kern="1200" cap="none" spc="0" normalizeH="0" baseline="0" noProof="0">
                <a:ln>
                  <a:noFill/>
                </a:ln>
                <a:solidFill>
                  <a:prstClr val="white"/>
                </a:solidFill>
                <a:effectLst/>
                <a:uLnTx/>
                <a:uFillTx/>
                <a:latin typeface="Calibri Light"/>
                <a:ea typeface="微软雅黑 Light"/>
                <a:cs typeface="+mn-ea"/>
                <a:sym typeface="+mn-lt"/>
              </a:rPr>
              <a:t>组织</a:t>
            </a:r>
            <a:endParaRPr kumimoji="0" lang="zh-CN" altLang="en-US" sz="1200" b="0" i="0" u="none" strike="noStrike" kern="1200" cap="none" spc="0" normalizeH="0" baseline="0" noProof="0">
              <a:ln>
                <a:noFill/>
              </a:ln>
              <a:solidFill>
                <a:prstClr val="white"/>
              </a:solidFill>
              <a:effectLst/>
              <a:uLnTx/>
              <a:uFillTx/>
              <a:latin typeface="Calibri Light"/>
              <a:ea typeface="微软雅黑 Light"/>
              <a:cs typeface="+mn-ea"/>
              <a:sym typeface="+mn-lt"/>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custDataLst>
              <p:tags r:id="rId1"/>
            </p:custDataLst>
          </p:nvPr>
        </p:nvPicPr>
        <p:blipFill>
          <a:blip r:embed="rId2"/>
          <a:srcRect t="9824" r="-388"/>
          <a:stretch>
            <a:fillRect/>
          </a:stretch>
        </p:blipFill>
        <p:spPr>
          <a:xfrm>
            <a:off x="391160" y="268605"/>
            <a:ext cx="11419840" cy="6411595"/>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1205230" y="358775"/>
            <a:ext cx="9951720" cy="1363345"/>
          </a:xfrm>
          <a:prstGeom prst="rect">
            <a:avLst/>
          </a:prstGeom>
          <a:noFill/>
        </p:spPr>
        <p:txBody>
          <a:bodyPr wrap="square" rtlCol="0" anchor="t">
            <a:noAutofit/>
          </a:bodyPr>
          <a:p>
            <a:r>
              <a:rPr lang="zh-CN" altLang="en-US" sz="2400" b="1" noProof="0">
                <a:ln>
                  <a:noFill/>
                </a:ln>
                <a:solidFill>
                  <a:srgbClr val="9D2A23"/>
                </a:solidFill>
                <a:effectLst/>
                <a:uLnTx/>
                <a:uFillTx/>
                <a:latin typeface="微软雅黑"/>
                <a:ea typeface="微软雅黑"/>
              </a:rPr>
              <a:t>北京政务网是中国较为成熟的电子政务网站，其G2C模式和G2B得到了广大用户的肯定。</a:t>
            </a:r>
            <a:endParaRPr lang="zh-CN" altLang="en-US" sz="2400" b="1" noProof="0">
              <a:ln>
                <a:noFill/>
              </a:ln>
              <a:solidFill>
                <a:srgbClr val="9D2A23"/>
              </a:solidFill>
              <a:effectLst/>
              <a:uLnTx/>
              <a:uFillTx/>
              <a:latin typeface="微软雅黑"/>
              <a:ea typeface="微软雅黑"/>
            </a:endParaRPr>
          </a:p>
        </p:txBody>
      </p:sp>
      <p:sp>
        <p:nvSpPr>
          <p:cNvPr id="5" name="文本框 4"/>
          <p:cNvSpPr txBox="1"/>
          <p:nvPr/>
        </p:nvSpPr>
        <p:spPr>
          <a:xfrm>
            <a:off x="1073785" y="1261745"/>
            <a:ext cx="6096000" cy="460375"/>
          </a:xfrm>
          <a:prstGeom prst="rect">
            <a:avLst/>
          </a:prstGeom>
          <a:noFill/>
        </p:spPr>
        <p:txBody>
          <a:bodyPr wrap="square" rtlCol="0" anchor="t">
            <a:spAutoFit/>
          </a:bodyPr>
          <a:p>
            <a:pPr algn="l">
              <a:buClrTx/>
              <a:buSzTx/>
              <a:buFontTx/>
            </a:pPr>
            <a:r>
              <a:rPr lang="zh-CN" altLang="en-US" sz="2400" b="1" noProof="0">
                <a:ln>
                  <a:noFill/>
                </a:ln>
                <a:solidFill>
                  <a:srgbClr val="9D2A23"/>
                </a:solidFill>
                <a:effectLst/>
                <a:uLnTx/>
                <a:uFillTx/>
                <a:latin typeface="微软雅黑"/>
                <a:ea typeface="微软雅黑"/>
                <a:sym typeface="+mn-ea"/>
              </a:rPr>
              <a:t>面向个人的电子政务服务</a:t>
            </a:r>
            <a:endParaRPr lang="zh-CN" altLang="en-US" sz="2400" b="1" noProof="0">
              <a:ln>
                <a:noFill/>
              </a:ln>
              <a:solidFill>
                <a:srgbClr val="9D2A23"/>
              </a:solidFill>
              <a:effectLst/>
              <a:uLnTx/>
              <a:uFillTx/>
              <a:latin typeface="微软雅黑"/>
              <a:ea typeface="微软雅黑"/>
              <a:sym typeface="+mn-ea"/>
            </a:endParaRPr>
          </a:p>
        </p:txBody>
      </p:sp>
      <p:sp>
        <p:nvSpPr>
          <p:cNvPr id="6" name="文本框 5"/>
          <p:cNvSpPr txBox="1"/>
          <p:nvPr/>
        </p:nvSpPr>
        <p:spPr>
          <a:xfrm>
            <a:off x="1074420" y="1886585"/>
            <a:ext cx="10698480" cy="2890520"/>
          </a:xfrm>
          <a:prstGeom prst="rect">
            <a:avLst/>
          </a:prstGeom>
          <a:noFill/>
        </p:spPr>
        <p:txBody>
          <a:bodyPr wrap="square" rtlCol="0">
            <a:noAutofit/>
          </a:bodyPr>
          <a:p>
            <a:pPr>
              <a:lnSpc>
                <a:spcPct val="150000"/>
              </a:lnSpc>
            </a:pPr>
            <a:r>
              <a:rPr lang="zh-CN" altLang="en-US"/>
              <a:t>个人办事类目子类目中有户籍身份、生育收养、证件办理、职业资格、交通旅游、出境入境、医疗卫生、婚姻家庭、社会保障、租房住房、离休退休、劳动就业、教育培训、文化娱乐、殡服务、纳税服务、公用事业、并以服务、司法公正、消费维权、民族宗教、产权专利、其他业务等多个类目，基本上满足了用户网络处理政务的需求，但也因类目层次的加深，信息内容容易隐蔽，不容易采集。从导航类目和子类目排序来看，北京政务网类目排序是热门分类、主题分类、部门分类、人群分类、生命周期分类多种分类相结合的方式，这一定程度上弥补了类目层次多信息难搜索的缺点。又在网页标识系统中增加了在线导办的标识，在此标识中可以使用人工服务，增添了电子政务</a:t>
            </a:r>
            <a:r>
              <a:rPr lang="zh-CN" altLang="en-US"/>
              <a:t>使用的便利性。办事服务中又增加了搜索系统，在办事服务类目当中显示出三个搜索数据库大类它们是事项名称、表格名称、政策法规，方便直接搜索所需信息。</a:t>
            </a:r>
            <a:endParaRPr lang="zh-CN" alt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628650" y="443865"/>
            <a:ext cx="4064000" cy="460375"/>
          </a:xfrm>
          <a:prstGeom prst="rect">
            <a:avLst/>
          </a:prstGeom>
          <a:noFill/>
        </p:spPr>
        <p:txBody>
          <a:bodyPr wrap="square" rtlCol="0">
            <a:spAutoFit/>
          </a:bodyPr>
          <a:p>
            <a:pPr algn="l">
              <a:buClrTx/>
              <a:buSzTx/>
              <a:buFontTx/>
            </a:pPr>
            <a:r>
              <a:rPr lang="zh-CN" altLang="en-US" sz="2400" b="1" noProof="0">
                <a:ln>
                  <a:noFill/>
                </a:ln>
                <a:solidFill>
                  <a:srgbClr val="9D2A23"/>
                </a:solidFill>
                <a:effectLst/>
                <a:uLnTx/>
                <a:uFillTx/>
                <a:latin typeface="微软雅黑"/>
                <a:ea typeface="微软雅黑"/>
              </a:rPr>
              <a:t>面向个人的电子政务服务</a:t>
            </a:r>
            <a:endParaRPr lang="zh-CN" altLang="en-US" sz="2400" b="1" noProof="0">
              <a:ln>
                <a:noFill/>
              </a:ln>
              <a:solidFill>
                <a:srgbClr val="9D2A23"/>
              </a:solidFill>
              <a:effectLst/>
              <a:uLnTx/>
              <a:uFillTx/>
              <a:latin typeface="微软雅黑"/>
              <a:ea typeface="微软雅黑"/>
            </a:endParaRPr>
          </a:p>
        </p:txBody>
      </p:sp>
      <p:pic>
        <p:nvPicPr>
          <p:cNvPr id="4" name="图片 3" descr="截屏2024-06-04 20.20.15"/>
          <p:cNvPicPr>
            <a:picLocks noChangeAspect="1"/>
          </p:cNvPicPr>
          <p:nvPr/>
        </p:nvPicPr>
        <p:blipFill>
          <a:blip r:embed="rId1"/>
          <a:srcRect t="9303" r="-174"/>
          <a:stretch>
            <a:fillRect/>
          </a:stretch>
        </p:blipFill>
        <p:spPr>
          <a:xfrm>
            <a:off x="830580" y="904240"/>
            <a:ext cx="9860915" cy="559816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custDataLst>
              <p:tags r:id="rId1"/>
            </p:custDataLst>
          </p:nvPr>
        </p:nvSpPr>
        <p:spPr>
          <a:xfrm>
            <a:off x="452755" y="321310"/>
            <a:ext cx="6096000" cy="460375"/>
          </a:xfrm>
          <a:prstGeom prst="rect">
            <a:avLst/>
          </a:prstGeom>
          <a:noFill/>
        </p:spPr>
        <p:txBody>
          <a:bodyPr wrap="square" rtlCol="0" anchor="t">
            <a:spAutoFit/>
          </a:bodyPr>
          <a:p>
            <a:pPr algn="l">
              <a:buClrTx/>
              <a:buSzTx/>
              <a:buFontTx/>
            </a:pPr>
            <a:r>
              <a:rPr lang="zh-CN" altLang="en-US" sz="2400" b="1" noProof="0">
                <a:ln>
                  <a:noFill/>
                </a:ln>
                <a:solidFill>
                  <a:srgbClr val="9D2A23"/>
                </a:solidFill>
                <a:effectLst/>
                <a:uLnTx/>
                <a:uFillTx/>
                <a:latin typeface="微软雅黑"/>
                <a:ea typeface="微软雅黑"/>
                <a:sym typeface="+mn-ea"/>
              </a:rPr>
              <a:t>面向</a:t>
            </a:r>
            <a:r>
              <a:rPr lang="zh-CN" altLang="en-US" sz="2400" b="1" noProof="0">
                <a:ln>
                  <a:noFill/>
                </a:ln>
                <a:solidFill>
                  <a:srgbClr val="9D2A23"/>
                </a:solidFill>
                <a:effectLst/>
                <a:uLnTx/>
                <a:uFillTx/>
                <a:latin typeface="微软雅黑"/>
                <a:ea typeface="微软雅黑"/>
                <a:sym typeface="+mn-ea"/>
              </a:rPr>
              <a:t>企业的电子政务服务</a:t>
            </a:r>
            <a:endParaRPr lang="zh-CN" altLang="en-US" sz="2400" b="1" noProof="0">
              <a:ln>
                <a:noFill/>
              </a:ln>
              <a:solidFill>
                <a:srgbClr val="9D2A23"/>
              </a:solidFill>
              <a:effectLst/>
              <a:uLnTx/>
              <a:uFillTx/>
              <a:latin typeface="微软雅黑"/>
              <a:ea typeface="微软雅黑"/>
              <a:sym typeface="+mn-ea"/>
            </a:endParaRPr>
          </a:p>
        </p:txBody>
      </p:sp>
      <p:sp>
        <p:nvSpPr>
          <p:cNvPr id="3" name="文本框 2"/>
          <p:cNvSpPr txBox="1"/>
          <p:nvPr/>
        </p:nvSpPr>
        <p:spPr>
          <a:xfrm>
            <a:off x="453390" y="782320"/>
            <a:ext cx="11454130" cy="1715135"/>
          </a:xfrm>
          <a:prstGeom prst="rect">
            <a:avLst/>
          </a:prstGeom>
          <a:noFill/>
        </p:spPr>
        <p:txBody>
          <a:bodyPr wrap="square" rtlCol="0" anchor="t">
            <a:noAutofit/>
          </a:bodyPr>
          <a:p>
            <a:pPr>
              <a:lnSpc>
                <a:spcPct val="150000"/>
              </a:lnSpc>
            </a:pPr>
            <a:r>
              <a:rPr lang="zh-CN" altLang="en-US"/>
              <a:t>与面向个人的电子政务服务相同，企业办事子类目</a:t>
            </a:r>
            <a:r>
              <a:rPr lang="zh-CN" altLang="en-US">
                <a:sym typeface="+mn-ea"/>
              </a:rPr>
              <a:t>排序采用热门分类、主题分类、部门分类、人群分类、生命周期分类多种分类相结合的方式。</a:t>
            </a:r>
            <a:r>
              <a:rPr lang="zh-CN" altLang="en-US"/>
              <a:t>子类目排序顺序是由系统排序和频率排序相结合，形成优势互补，如医疗卫生排在首范围里、宗教管理则排在量后。信息类目先是系统排列，以各行各业的顺序并列之后由频率为序的排列，方便为大部分企业用户在网络政务上的申请处理。</a:t>
            </a:r>
            <a:endParaRPr lang="zh-CN" altLang="en-US"/>
          </a:p>
          <a:p>
            <a:pPr>
              <a:lnSpc>
                <a:spcPct val="150000"/>
              </a:lnSpc>
            </a:pPr>
            <a:endParaRPr lang="zh-CN" altLang="en-US" sz="2400" b="1" noProof="0">
              <a:ln>
                <a:noFill/>
              </a:ln>
              <a:solidFill>
                <a:srgbClr val="9D2A23"/>
              </a:solidFill>
              <a:effectLst/>
              <a:uLnTx/>
              <a:uFillTx/>
              <a:latin typeface="微软雅黑"/>
              <a:ea typeface="微软雅黑"/>
            </a:endParaRPr>
          </a:p>
        </p:txBody>
      </p:sp>
      <p:pic>
        <p:nvPicPr>
          <p:cNvPr id="4" name="图片 3"/>
          <p:cNvPicPr>
            <a:picLocks noChangeAspect="1"/>
          </p:cNvPicPr>
          <p:nvPr>
            <p:custDataLst>
              <p:tags r:id="rId2"/>
            </p:custDataLst>
          </p:nvPr>
        </p:nvPicPr>
        <p:blipFill>
          <a:blip r:embed="rId3"/>
          <a:srcRect l="3849" r="9620"/>
          <a:stretch>
            <a:fillRect/>
          </a:stretch>
        </p:blipFill>
        <p:spPr>
          <a:xfrm>
            <a:off x="567055" y="2648585"/>
            <a:ext cx="10549890" cy="1221105"/>
          </a:xfrm>
          <a:prstGeom prst="rect">
            <a:avLst/>
          </a:prstGeom>
        </p:spPr>
      </p:pic>
      <p:pic>
        <p:nvPicPr>
          <p:cNvPr id="5" name="图片 4" descr="截屏2024-06-04 20.36.16"/>
          <p:cNvPicPr>
            <a:picLocks noChangeAspect="1"/>
          </p:cNvPicPr>
          <p:nvPr/>
        </p:nvPicPr>
        <p:blipFill>
          <a:blip r:embed="rId4"/>
          <a:srcRect l="2307" t="-4117" r="12031" b="20843"/>
          <a:stretch>
            <a:fillRect/>
          </a:stretch>
        </p:blipFill>
        <p:spPr>
          <a:xfrm>
            <a:off x="1880235" y="4020820"/>
            <a:ext cx="7924165" cy="2017395"/>
          </a:xfrm>
          <a:prstGeom prst="rect">
            <a:avLst/>
          </a:prstGeom>
        </p:spPr>
      </p:pic>
      <p:sp>
        <p:nvSpPr>
          <p:cNvPr id="6" name="文本框 5"/>
          <p:cNvSpPr txBox="1"/>
          <p:nvPr/>
        </p:nvSpPr>
        <p:spPr>
          <a:xfrm>
            <a:off x="4363720" y="6049010"/>
            <a:ext cx="4064000" cy="306705"/>
          </a:xfrm>
          <a:prstGeom prst="rect">
            <a:avLst/>
          </a:prstGeom>
          <a:noFill/>
        </p:spPr>
        <p:txBody>
          <a:bodyPr wrap="square" rtlCol="0">
            <a:spAutoFit/>
          </a:bodyPr>
          <a:p>
            <a:r>
              <a:rPr lang="zh-CN" altLang="en-US" sz="1400" noProof="0">
                <a:ln>
                  <a:noFill/>
                </a:ln>
                <a:solidFill>
                  <a:schemeClr val="tx1"/>
                </a:solidFill>
                <a:effectLst/>
                <a:uLnTx/>
                <a:uFillTx/>
                <a:latin typeface="微软雅黑"/>
                <a:ea typeface="微软雅黑"/>
              </a:rPr>
              <a:t>主题分类类目</a:t>
            </a:r>
            <a:endParaRPr lang="zh-CN" altLang="en-US" sz="1400" noProof="0">
              <a:ln>
                <a:noFill/>
              </a:ln>
              <a:solidFill>
                <a:schemeClr val="tx1"/>
              </a:solidFill>
              <a:effectLst/>
              <a:uLnTx/>
              <a:uFillTx/>
              <a:latin typeface="微软雅黑"/>
              <a:ea typeface="微软雅黑"/>
            </a:endParaRPr>
          </a:p>
        </p:txBody>
      </p:sp>
      <p:sp>
        <p:nvSpPr>
          <p:cNvPr id="7" name="文本框 6"/>
          <p:cNvSpPr txBox="1"/>
          <p:nvPr/>
        </p:nvSpPr>
        <p:spPr>
          <a:xfrm>
            <a:off x="4363720" y="3497580"/>
            <a:ext cx="6096000" cy="414020"/>
          </a:xfrm>
          <a:prstGeom prst="rect">
            <a:avLst/>
          </a:prstGeom>
          <a:noFill/>
        </p:spPr>
        <p:txBody>
          <a:bodyPr wrap="square" rtlCol="0" anchor="t">
            <a:spAutoFit/>
          </a:bodyPr>
          <a:p>
            <a:pPr algn="l">
              <a:lnSpc>
                <a:spcPct val="150000"/>
              </a:lnSpc>
            </a:pPr>
            <a:r>
              <a:rPr lang="zh-CN" altLang="en-US" sz="1400" noProof="0">
                <a:ln>
                  <a:noFill/>
                </a:ln>
                <a:solidFill>
                  <a:schemeClr val="tx1"/>
                </a:solidFill>
                <a:effectLst/>
                <a:uLnTx/>
                <a:uFillTx/>
                <a:latin typeface="微软雅黑"/>
                <a:ea typeface="微软雅黑"/>
                <a:sym typeface="+mn-ea"/>
              </a:rPr>
              <a:t>热门大类分类类目</a:t>
            </a:r>
            <a:endParaRPr lang="zh-CN" altLang="en-US" sz="1400" noProof="0">
              <a:ln>
                <a:noFill/>
              </a:ln>
              <a:solidFill>
                <a:schemeClr val="tx1"/>
              </a:solidFill>
              <a:effectLst/>
              <a:uLnTx/>
              <a:uFillTx/>
              <a:latin typeface="微软雅黑"/>
              <a:ea typeface="微软雅黑"/>
              <a:sym typeface="+mn-ea"/>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452755" y="321310"/>
            <a:ext cx="6096000" cy="460375"/>
          </a:xfrm>
          <a:prstGeom prst="rect">
            <a:avLst/>
          </a:prstGeom>
          <a:noFill/>
        </p:spPr>
        <p:txBody>
          <a:bodyPr wrap="square" rtlCol="0" anchor="t">
            <a:spAutoFit/>
          </a:bodyPr>
          <a:p>
            <a:pPr algn="l">
              <a:buClrTx/>
              <a:buSzTx/>
              <a:buFontTx/>
            </a:pPr>
            <a:r>
              <a:rPr lang="zh-CN" altLang="en-US" sz="2400" b="1" noProof="0">
                <a:ln>
                  <a:noFill/>
                </a:ln>
                <a:solidFill>
                  <a:srgbClr val="9D2A23"/>
                </a:solidFill>
                <a:effectLst/>
                <a:uLnTx/>
                <a:uFillTx/>
                <a:latin typeface="微软雅黑"/>
                <a:ea typeface="微软雅黑"/>
                <a:sym typeface="+mn-ea"/>
              </a:rPr>
              <a:t>面向</a:t>
            </a:r>
            <a:r>
              <a:rPr lang="zh-CN" altLang="en-US" sz="2400" b="1" noProof="0">
                <a:ln>
                  <a:noFill/>
                </a:ln>
                <a:solidFill>
                  <a:srgbClr val="9D2A23"/>
                </a:solidFill>
                <a:effectLst/>
                <a:uLnTx/>
                <a:uFillTx/>
                <a:latin typeface="微软雅黑"/>
                <a:ea typeface="微软雅黑"/>
                <a:sym typeface="+mn-ea"/>
              </a:rPr>
              <a:t>企业的电子政务服务</a:t>
            </a:r>
            <a:endParaRPr lang="zh-CN" altLang="en-US" sz="2400" b="1" noProof="0">
              <a:ln>
                <a:noFill/>
              </a:ln>
              <a:solidFill>
                <a:srgbClr val="9D2A23"/>
              </a:solidFill>
              <a:effectLst/>
              <a:uLnTx/>
              <a:uFillTx/>
              <a:latin typeface="微软雅黑"/>
              <a:ea typeface="微软雅黑"/>
              <a:sym typeface="+mn-ea"/>
            </a:endParaRPr>
          </a:p>
        </p:txBody>
      </p:sp>
      <p:pic>
        <p:nvPicPr>
          <p:cNvPr id="3" name="图片 2" descr="截屏2024-06-04 20.27.51"/>
          <p:cNvPicPr>
            <a:picLocks noChangeAspect="1"/>
          </p:cNvPicPr>
          <p:nvPr/>
        </p:nvPicPr>
        <p:blipFill>
          <a:blip r:embed="rId1"/>
          <a:stretch>
            <a:fillRect/>
          </a:stretch>
        </p:blipFill>
        <p:spPr>
          <a:xfrm>
            <a:off x="452755" y="781685"/>
            <a:ext cx="11233785" cy="630301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462915" y="921385"/>
            <a:ext cx="11266805" cy="3129915"/>
          </a:xfrm>
          <a:prstGeom prst="rect">
            <a:avLst/>
          </a:prstGeom>
          <a:noFill/>
        </p:spPr>
        <p:txBody>
          <a:bodyPr wrap="square" rtlCol="0" anchor="t">
            <a:noAutofit/>
          </a:bodyPr>
          <a:p>
            <a:pPr algn="l">
              <a:lnSpc>
                <a:spcPct val="150000"/>
              </a:lnSpc>
              <a:buClrTx/>
              <a:buSzTx/>
              <a:buFontTx/>
            </a:pPr>
            <a:r>
              <a:rPr lang="zh-CN" altLang="en-US" sz="2400" b="1" noProof="0">
                <a:ln>
                  <a:noFill/>
                </a:ln>
                <a:solidFill>
                  <a:srgbClr val="9D2A23"/>
                </a:solidFill>
                <a:effectLst/>
                <a:uLnTx/>
                <a:uFillTx/>
                <a:latin typeface="微软雅黑"/>
                <a:ea typeface="微软雅黑"/>
              </a:rPr>
              <a:t>    北京政务网运用超媒体组织方式将庞大的政务信息用文字、图像、视频等多媒体信息以超文本方式组织起来，用户可以通过简便浏览的方式搜索信息。</a:t>
            </a:r>
            <a:endParaRPr lang="zh-CN" altLang="en-US" sz="2400" b="1" noProof="0">
              <a:ln>
                <a:noFill/>
              </a:ln>
              <a:solidFill>
                <a:srgbClr val="9D2A23"/>
              </a:solidFill>
              <a:effectLst/>
              <a:uLnTx/>
              <a:uFillTx/>
              <a:latin typeface="微软雅黑"/>
              <a:ea typeface="微软雅黑"/>
            </a:endParaRPr>
          </a:p>
          <a:p>
            <a:pPr algn="l">
              <a:lnSpc>
                <a:spcPct val="150000"/>
              </a:lnSpc>
              <a:buClrTx/>
              <a:buSzTx/>
              <a:buFontTx/>
            </a:pPr>
            <a:r>
              <a:rPr lang="zh-CN" altLang="en-US" sz="2400" b="1" noProof="0">
                <a:ln>
                  <a:noFill/>
                </a:ln>
                <a:solidFill>
                  <a:srgbClr val="9D2A23"/>
                </a:solidFill>
                <a:effectLst/>
                <a:uLnTx/>
                <a:uFillTx/>
                <a:latin typeface="微软雅黑"/>
                <a:ea typeface="微软雅黑"/>
              </a:rPr>
              <a:t>    在首页中政务信息资源以动态图片视图的方式表达，以便用户第一时间找到此类信息。网页页脚中添加了市政府机构、区县导航系统，不仅如此在页眉中比其他政务网站多了一个无障碍浏览类目，包含纯文本模式浏览、页面放大、页面缩小、文字放大、高对比度、开户辅助线、文字提示等类目尽力满足广大网民的信息搜寻需求，丰富政务网站信息内容。</a:t>
            </a:r>
            <a:endParaRPr lang="zh-CN" altLang="en-US" sz="2400" b="1" noProof="0">
              <a:ln>
                <a:noFill/>
              </a:ln>
              <a:solidFill>
                <a:srgbClr val="9D2A23"/>
              </a:solidFill>
              <a:effectLst/>
              <a:uLnTx/>
              <a:uFillTx/>
              <a:latin typeface="微软雅黑"/>
              <a:ea typeface="微软雅黑"/>
            </a:endParaRPr>
          </a:p>
          <a:p>
            <a:pPr>
              <a:lnSpc>
                <a:spcPct val="150000"/>
              </a:lnSpc>
            </a:pPr>
            <a:endParaRPr lang="zh-CN" alt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453390" y="302895"/>
            <a:ext cx="6096000" cy="460375"/>
          </a:xfrm>
          <a:prstGeom prst="rect">
            <a:avLst/>
          </a:prstGeom>
          <a:noFill/>
        </p:spPr>
        <p:txBody>
          <a:bodyPr wrap="square" rtlCol="0" anchor="t">
            <a:spAutoFit/>
          </a:bodyPr>
          <a:p>
            <a:pPr algn="l">
              <a:buClrTx/>
              <a:buSzTx/>
              <a:buFontTx/>
            </a:pPr>
            <a:r>
              <a:rPr lang="zh-CN" altLang="en-US" sz="2400" b="1" noProof="0">
                <a:ln>
                  <a:noFill/>
                </a:ln>
                <a:solidFill>
                  <a:srgbClr val="9D2A23"/>
                </a:solidFill>
                <a:effectLst/>
                <a:uLnTx/>
                <a:uFillTx/>
                <a:latin typeface="微软雅黑"/>
                <a:ea typeface="微软雅黑"/>
                <a:sym typeface="+mn-ea"/>
              </a:rPr>
              <a:t>贯彻国家电子政务</a:t>
            </a:r>
            <a:r>
              <a:rPr lang="zh-CN" altLang="en-US" sz="2400" b="1" noProof="0">
                <a:ln>
                  <a:noFill/>
                </a:ln>
                <a:solidFill>
                  <a:srgbClr val="9D2A23"/>
                </a:solidFill>
                <a:effectLst/>
                <a:uLnTx/>
                <a:uFillTx/>
                <a:latin typeface="微软雅黑"/>
                <a:ea typeface="微软雅黑"/>
                <a:sym typeface="+mn-ea"/>
              </a:rPr>
              <a:t>总体框架</a:t>
            </a:r>
            <a:endParaRPr lang="zh-CN" altLang="en-US" sz="2400" b="1" noProof="0">
              <a:ln>
                <a:noFill/>
              </a:ln>
              <a:solidFill>
                <a:srgbClr val="9D2A23"/>
              </a:solidFill>
              <a:effectLst/>
              <a:uLnTx/>
              <a:uFillTx/>
              <a:latin typeface="微软雅黑"/>
              <a:ea typeface="微软雅黑"/>
              <a:sym typeface="+mn-ea"/>
            </a:endParaRPr>
          </a:p>
        </p:txBody>
      </p:sp>
      <p:sp>
        <p:nvSpPr>
          <p:cNvPr id="4" name="文本框 3"/>
          <p:cNvSpPr txBox="1"/>
          <p:nvPr/>
        </p:nvSpPr>
        <p:spPr>
          <a:xfrm>
            <a:off x="7477125" y="521970"/>
            <a:ext cx="4307840" cy="368300"/>
          </a:xfrm>
          <a:prstGeom prst="rect">
            <a:avLst/>
          </a:prstGeom>
          <a:noFill/>
        </p:spPr>
        <p:txBody>
          <a:bodyPr wrap="square" rtlCol="0">
            <a:spAutoFit/>
          </a:bodyPr>
          <a:p>
            <a:pPr algn="ctr"/>
            <a:r>
              <a:rPr lang="zh-CN" altLang="en-US">
                <a:sym typeface="+mn-ea"/>
              </a:rPr>
              <a:t>落实《国家电子政务总体框架》</a:t>
            </a:r>
            <a:endParaRPr lang="zh-CN" altLang="en-US"/>
          </a:p>
        </p:txBody>
      </p:sp>
      <p:pic>
        <p:nvPicPr>
          <p:cNvPr id="5" name="图片 4" descr="截屏2024-06-04 21.26.51"/>
          <p:cNvPicPr>
            <a:picLocks noChangeAspect="1"/>
          </p:cNvPicPr>
          <p:nvPr/>
        </p:nvPicPr>
        <p:blipFill>
          <a:blip r:embed="rId1"/>
          <a:stretch>
            <a:fillRect/>
          </a:stretch>
        </p:blipFill>
        <p:spPr>
          <a:xfrm>
            <a:off x="635000" y="890270"/>
            <a:ext cx="5461000" cy="558800"/>
          </a:xfrm>
          <a:prstGeom prst="rect">
            <a:avLst/>
          </a:prstGeom>
        </p:spPr>
      </p:pic>
      <p:pic>
        <p:nvPicPr>
          <p:cNvPr id="6" name="图片 5" descr="截屏2024-06-04 21.27.13"/>
          <p:cNvPicPr>
            <a:picLocks noChangeAspect="1"/>
          </p:cNvPicPr>
          <p:nvPr/>
        </p:nvPicPr>
        <p:blipFill>
          <a:blip r:embed="rId2"/>
          <a:stretch>
            <a:fillRect/>
          </a:stretch>
        </p:blipFill>
        <p:spPr>
          <a:xfrm>
            <a:off x="613410" y="1652905"/>
            <a:ext cx="5067300" cy="1511300"/>
          </a:xfrm>
          <a:prstGeom prst="rect">
            <a:avLst/>
          </a:prstGeom>
        </p:spPr>
      </p:pic>
      <p:pic>
        <p:nvPicPr>
          <p:cNvPr id="7" name="图片 6" descr="截屏2024-06-04 21.27.34"/>
          <p:cNvPicPr>
            <a:picLocks noChangeAspect="1"/>
          </p:cNvPicPr>
          <p:nvPr/>
        </p:nvPicPr>
        <p:blipFill>
          <a:blip r:embed="rId3"/>
          <a:stretch>
            <a:fillRect/>
          </a:stretch>
        </p:blipFill>
        <p:spPr>
          <a:xfrm>
            <a:off x="622300" y="3368675"/>
            <a:ext cx="5080000" cy="431800"/>
          </a:xfrm>
          <a:prstGeom prst="rect">
            <a:avLst/>
          </a:prstGeom>
        </p:spPr>
      </p:pic>
      <p:pic>
        <p:nvPicPr>
          <p:cNvPr id="8" name="图片 7" descr="截屏2024-06-04 21.29.19"/>
          <p:cNvPicPr>
            <a:picLocks noChangeAspect="1"/>
          </p:cNvPicPr>
          <p:nvPr/>
        </p:nvPicPr>
        <p:blipFill>
          <a:blip r:embed="rId4"/>
          <a:stretch>
            <a:fillRect/>
          </a:stretch>
        </p:blipFill>
        <p:spPr>
          <a:xfrm>
            <a:off x="7477125" y="1005840"/>
            <a:ext cx="4293235" cy="5551170"/>
          </a:xfrm>
          <a:prstGeom prst="rect">
            <a:avLst/>
          </a:prstGeom>
        </p:spPr>
      </p:pic>
      <p:cxnSp>
        <p:nvCxnSpPr>
          <p:cNvPr id="13" name="直接箭头连接符 12"/>
          <p:cNvCxnSpPr>
            <a:endCxn id="5" idx="3"/>
          </p:cNvCxnSpPr>
          <p:nvPr/>
        </p:nvCxnSpPr>
        <p:spPr>
          <a:xfrm flipH="1" flipV="1">
            <a:off x="6096000" y="1169670"/>
            <a:ext cx="2425700" cy="190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14" name="直接箭头连接符 13"/>
          <p:cNvCxnSpPr/>
          <p:nvPr>
            <p:custDataLst>
              <p:tags r:id="rId5"/>
            </p:custDataLst>
          </p:nvPr>
        </p:nvCxnSpPr>
        <p:spPr>
          <a:xfrm flipH="1">
            <a:off x="5728970" y="1274445"/>
            <a:ext cx="4211320" cy="68516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15" name="直接箭头连接符 14"/>
          <p:cNvCxnSpPr/>
          <p:nvPr>
            <p:custDataLst>
              <p:tags r:id="rId6"/>
            </p:custDataLst>
          </p:nvPr>
        </p:nvCxnSpPr>
        <p:spPr>
          <a:xfrm flipH="1">
            <a:off x="5507355" y="1682750"/>
            <a:ext cx="5417185" cy="178498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
        <p:nvSpPr>
          <p:cNvPr id="20" name="矩形 19"/>
          <p:cNvSpPr/>
          <p:nvPr>
            <p:custDataLst>
              <p:tags r:id="rId7"/>
            </p:custDataLst>
          </p:nvPr>
        </p:nvSpPr>
        <p:spPr>
          <a:xfrm>
            <a:off x="7753985" y="3782695"/>
            <a:ext cx="3591560" cy="895350"/>
          </a:xfrm>
          <a:prstGeom prst="rect">
            <a:avLst/>
          </a:prstGeom>
          <a:noFill/>
          <a:ln w="38100">
            <a:solidFill>
              <a:schemeClr val="accent2"/>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cxnSp>
        <p:nvCxnSpPr>
          <p:cNvPr id="21" name="直接箭头连接符 20"/>
          <p:cNvCxnSpPr/>
          <p:nvPr>
            <p:custDataLst>
              <p:tags r:id="rId8"/>
            </p:custDataLst>
          </p:nvPr>
        </p:nvCxnSpPr>
        <p:spPr>
          <a:xfrm flipH="1">
            <a:off x="4636135" y="4387215"/>
            <a:ext cx="3231515" cy="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
        <p:nvSpPr>
          <p:cNvPr id="22" name="矩形 21"/>
          <p:cNvSpPr/>
          <p:nvPr>
            <p:custDataLst>
              <p:tags r:id="rId9"/>
            </p:custDataLst>
          </p:nvPr>
        </p:nvSpPr>
        <p:spPr>
          <a:xfrm>
            <a:off x="613410" y="4166870"/>
            <a:ext cx="3889375" cy="2067560"/>
          </a:xfrm>
          <a:prstGeom prst="rect">
            <a:avLst/>
          </a:prstGeom>
          <a:noFill/>
          <a:ln w="38100">
            <a:solidFill>
              <a:schemeClr val="accent2"/>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3" name="文本框 22"/>
          <p:cNvSpPr txBox="1"/>
          <p:nvPr/>
        </p:nvSpPr>
        <p:spPr>
          <a:xfrm>
            <a:off x="635000" y="4166870"/>
            <a:ext cx="4064000" cy="1198880"/>
          </a:xfrm>
          <a:prstGeom prst="rect">
            <a:avLst/>
          </a:prstGeom>
          <a:noFill/>
        </p:spPr>
        <p:txBody>
          <a:bodyPr wrap="square" rtlCol="0">
            <a:spAutoFit/>
          </a:bodyPr>
          <a:p>
            <a:r>
              <a:rPr lang="zh-CN" altLang="en-US">
                <a:latin typeface="宋体" charset="0"/>
                <a:cs typeface="宋体" charset="0"/>
                <a:sym typeface="+mn-ea"/>
              </a:rPr>
              <a:t>※</a:t>
            </a:r>
            <a:r>
              <a:rPr lang="zh-CN" altLang="en-US"/>
              <a:t>基层数据采集与更新</a:t>
            </a:r>
            <a:endParaRPr lang="zh-CN" altLang="en-US"/>
          </a:p>
          <a:p>
            <a:r>
              <a:rPr lang="zh-CN" altLang="en-US">
                <a:latin typeface="宋体" charset="0"/>
                <a:cs typeface="宋体" charset="0"/>
                <a:sym typeface="+mn-ea"/>
              </a:rPr>
              <a:t>※</a:t>
            </a:r>
            <a:r>
              <a:rPr lang="zh-CN" altLang="en-US"/>
              <a:t>政府信息</a:t>
            </a:r>
            <a:r>
              <a:rPr lang="zh-CN" altLang="en-US"/>
              <a:t>公开</a:t>
            </a:r>
            <a:endParaRPr lang="zh-CN" altLang="en-US"/>
          </a:p>
          <a:p>
            <a:r>
              <a:rPr lang="zh-CN" altLang="en-US">
                <a:latin typeface="宋体" charset="0"/>
                <a:cs typeface="宋体" charset="0"/>
                <a:sym typeface="+mn-ea"/>
              </a:rPr>
              <a:t>※</a:t>
            </a:r>
            <a:r>
              <a:rPr lang="zh-CN" altLang="en-US"/>
              <a:t>跨部门、跨层级政务信息资源共享</a:t>
            </a:r>
            <a:endParaRPr lang="zh-CN" altLang="en-US"/>
          </a:p>
          <a:p>
            <a:r>
              <a:rPr lang="zh-CN" altLang="en-US">
                <a:latin typeface="宋体" charset="0"/>
                <a:cs typeface="宋体" charset="0"/>
                <a:sym typeface="+mn-ea"/>
              </a:rPr>
              <a:t>※</a:t>
            </a:r>
            <a:r>
              <a:rPr lang="zh-CN" altLang="en-US"/>
              <a:t>基础信息库建设与</a:t>
            </a:r>
            <a:r>
              <a:rPr lang="zh-CN" altLang="en-US"/>
              <a:t>共享</a:t>
            </a:r>
            <a:endParaRPr lang="zh-CN" alt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453390" y="302895"/>
            <a:ext cx="6096000" cy="460375"/>
          </a:xfrm>
          <a:prstGeom prst="rect">
            <a:avLst/>
          </a:prstGeom>
          <a:noFill/>
        </p:spPr>
        <p:txBody>
          <a:bodyPr wrap="square" rtlCol="0" anchor="t">
            <a:spAutoFit/>
          </a:bodyPr>
          <a:p>
            <a:pPr algn="l">
              <a:buClrTx/>
              <a:buSzTx/>
              <a:buFontTx/>
            </a:pPr>
            <a:r>
              <a:rPr lang="zh-CN" altLang="en-US" sz="2400" b="1" noProof="0">
                <a:ln>
                  <a:noFill/>
                </a:ln>
                <a:solidFill>
                  <a:srgbClr val="9D2A23"/>
                </a:solidFill>
                <a:effectLst/>
                <a:uLnTx/>
                <a:uFillTx/>
                <a:latin typeface="微软雅黑"/>
                <a:ea typeface="微软雅黑"/>
                <a:sym typeface="+mn-ea"/>
              </a:rPr>
              <a:t>贯彻国家电子政务</a:t>
            </a:r>
            <a:r>
              <a:rPr lang="zh-CN" altLang="en-US" sz="2400" b="1" noProof="0">
                <a:ln>
                  <a:noFill/>
                </a:ln>
                <a:solidFill>
                  <a:srgbClr val="9D2A23"/>
                </a:solidFill>
                <a:effectLst/>
                <a:uLnTx/>
                <a:uFillTx/>
                <a:latin typeface="微软雅黑"/>
                <a:ea typeface="微软雅黑"/>
                <a:sym typeface="+mn-ea"/>
              </a:rPr>
              <a:t>总体框架</a:t>
            </a:r>
            <a:endParaRPr lang="zh-CN" altLang="en-US" sz="2400" b="1" noProof="0">
              <a:ln>
                <a:noFill/>
              </a:ln>
              <a:solidFill>
                <a:srgbClr val="9D2A23"/>
              </a:solidFill>
              <a:effectLst/>
              <a:uLnTx/>
              <a:uFillTx/>
              <a:latin typeface="微软雅黑"/>
              <a:ea typeface="微软雅黑"/>
              <a:sym typeface="+mn-ea"/>
            </a:endParaRPr>
          </a:p>
        </p:txBody>
      </p:sp>
      <p:sp>
        <p:nvSpPr>
          <p:cNvPr id="4" name="文本框 3"/>
          <p:cNvSpPr txBox="1"/>
          <p:nvPr/>
        </p:nvSpPr>
        <p:spPr>
          <a:xfrm>
            <a:off x="7477125" y="521970"/>
            <a:ext cx="4307840" cy="368300"/>
          </a:xfrm>
          <a:prstGeom prst="rect">
            <a:avLst/>
          </a:prstGeom>
          <a:noFill/>
        </p:spPr>
        <p:txBody>
          <a:bodyPr wrap="square" rtlCol="0">
            <a:spAutoFit/>
          </a:bodyPr>
          <a:p>
            <a:pPr algn="ctr"/>
            <a:r>
              <a:rPr lang="zh-CN" altLang="en-US">
                <a:sym typeface="+mn-ea"/>
              </a:rPr>
              <a:t>落实《国家电子政务总体框架》</a:t>
            </a:r>
            <a:endParaRPr lang="zh-CN" altLang="en-US"/>
          </a:p>
        </p:txBody>
      </p:sp>
      <p:pic>
        <p:nvPicPr>
          <p:cNvPr id="8" name="图片 7" descr="截屏2024-06-04 21.29.19"/>
          <p:cNvPicPr>
            <a:picLocks noChangeAspect="1"/>
          </p:cNvPicPr>
          <p:nvPr/>
        </p:nvPicPr>
        <p:blipFill>
          <a:blip r:embed="rId1"/>
          <a:stretch>
            <a:fillRect/>
          </a:stretch>
        </p:blipFill>
        <p:spPr>
          <a:xfrm>
            <a:off x="7477125" y="1005840"/>
            <a:ext cx="4293235" cy="5551170"/>
          </a:xfrm>
          <a:prstGeom prst="rect">
            <a:avLst/>
          </a:prstGeom>
        </p:spPr>
      </p:pic>
      <p:pic>
        <p:nvPicPr>
          <p:cNvPr id="24" name="图片 23" descr="截屏2024-06-04 21.40.31"/>
          <p:cNvPicPr>
            <a:picLocks noChangeAspect="1"/>
          </p:cNvPicPr>
          <p:nvPr>
            <p:custDataLst>
              <p:tags r:id="rId2"/>
            </p:custDataLst>
          </p:nvPr>
        </p:nvPicPr>
        <p:blipFill>
          <a:blip r:embed="rId3"/>
          <a:stretch>
            <a:fillRect/>
          </a:stretch>
        </p:blipFill>
        <p:spPr>
          <a:xfrm>
            <a:off x="453390" y="890270"/>
            <a:ext cx="2413000" cy="939800"/>
          </a:xfrm>
          <a:prstGeom prst="rect">
            <a:avLst/>
          </a:prstGeom>
        </p:spPr>
      </p:pic>
      <p:sp>
        <p:nvSpPr>
          <p:cNvPr id="9" name="矩形 8"/>
          <p:cNvSpPr/>
          <p:nvPr>
            <p:custDataLst>
              <p:tags r:id="rId4"/>
            </p:custDataLst>
          </p:nvPr>
        </p:nvSpPr>
        <p:spPr>
          <a:xfrm>
            <a:off x="8231505" y="4759960"/>
            <a:ext cx="862330" cy="895350"/>
          </a:xfrm>
          <a:prstGeom prst="rect">
            <a:avLst/>
          </a:prstGeom>
          <a:noFill/>
          <a:ln w="38100">
            <a:solidFill>
              <a:schemeClr val="accent2"/>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cxnSp>
        <p:nvCxnSpPr>
          <p:cNvPr id="10" name="直接箭头连接符 9"/>
          <p:cNvCxnSpPr/>
          <p:nvPr>
            <p:custDataLst>
              <p:tags r:id="rId5"/>
            </p:custDataLst>
          </p:nvPr>
        </p:nvCxnSpPr>
        <p:spPr>
          <a:xfrm flipH="1" flipV="1">
            <a:off x="3014345" y="1558290"/>
            <a:ext cx="5190490" cy="316801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
        <p:nvSpPr>
          <p:cNvPr id="11" name="文本框 10"/>
          <p:cNvSpPr txBox="1"/>
          <p:nvPr/>
        </p:nvSpPr>
        <p:spPr>
          <a:xfrm>
            <a:off x="3430905" y="890270"/>
            <a:ext cx="4046220" cy="1554480"/>
          </a:xfrm>
          <a:prstGeom prst="rect">
            <a:avLst/>
          </a:prstGeom>
          <a:noFill/>
        </p:spPr>
        <p:txBody>
          <a:bodyPr wrap="square" rtlCol="0" anchor="t">
            <a:noAutofit/>
          </a:bodyPr>
          <a:p>
            <a:r>
              <a:rPr lang="zh-CN" altLang="en-US"/>
              <a:t>• 市政务外网、内网分别接入了367个单位、155个部门，及18个区县</a:t>
            </a:r>
            <a:endParaRPr lang="zh-CN" altLang="en-US"/>
          </a:p>
          <a:p>
            <a:r>
              <a:rPr lang="zh-CN" altLang="en-US"/>
              <a:t>•18区县政务外网基本覆盖了各政务部门和街道、乡镇。</a:t>
            </a:r>
            <a:endParaRPr lang="zh-CN" altLang="en-US"/>
          </a:p>
          <a:p>
            <a:endParaRPr lang="zh-CN" altLang="en-US"/>
          </a:p>
        </p:txBody>
      </p:sp>
      <p:pic>
        <p:nvPicPr>
          <p:cNvPr id="12" name="图片 11" descr="截屏2024-06-04 21.43.42"/>
          <p:cNvPicPr>
            <a:picLocks noChangeAspect="1"/>
          </p:cNvPicPr>
          <p:nvPr/>
        </p:nvPicPr>
        <p:blipFill>
          <a:blip r:embed="rId6"/>
          <a:stretch>
            <a:fillRect/>
          </a:stretch>
        </p:blipFill>
        <p:spPr>
          <a:xfrm>
            <a:off x="453390" y="2571750"/>
            <a:ext cx="4000500" cy="977900"/>
          </a:xfrm>
          <a:prstGeom prst="rect">
            <a:avLst/>
          </a:prstGeom>
        </p:spPr>
      </p:pic>
      <p:cxnSp>
        <p:nvCxnSpPr>
          <p:cNvPr id="20" name="直接箭头连接符 19"/>
          <p:cNvCxnSpPr/>
          <p:nvPr>
            <p:custDataLst>
              <p:tags r:id="rId7"/>
            </p:custDataLst>
          </p:nvPr>
        </p:nvCxnSpPr>
        <p:spPr>
          <a:xfrm flipH="1" flipV="1">
            <a:off x="4305300" y="3116580"/>
            <a:ext cx="6857365" cy="181927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
        <p:nvSpPr>
          <p:cNvPr id="21" name="文本框 20"/>
          <p:cNvSpPr txBox="1"/>
          <p:nvPr/>
        </p:nvSpPr>
        <p:spPr>
          <a:xfrm>
            <a:off x="800735" y="4759960"/>
            <a:ext cx="4064000" cy="645160"/>
          </a:xfrm>
          <a:prstGeom prst="rect">
            <a:avLst/>
          </a:prstGeom>
          <a:noFill/>
        </p:spPr>
        <p:txBody>
          <a:bodyPr wrap="square" rtlCol="0">
            <a:spAutoFit/>
          </a:bodyPr>
          <a:p>
            <a:r>
              <a:rPr lang="zh-CN" altLang="en-US"/>
              <a:t>是各部门电子政务系统的互联互通和互操作的重要</a:t>
            </a:r>
            <a:r>
              <a:rPr lang="zh-CN" altLang="en-US"/>
              <a:t>基础设施</a:t>
            </a:r>
            <a:endParaRPr lang="zh-CN" altLang="en-US"/>
          </a:p>
        </p:txBody>
      </p:sp>
      <p:sp>
        <p:nvSpPr>
          <p:cNvPr id="22" name="矩形 21"/>
          <p:cNvSpPr/>
          <p:nvPr/>
        </p:nvSpPr>
        <p:spPr>
          <a:xfrm>
            <a:off x="453390" y="4612640"/>
            <a:ext cx="4255135" cy="939165"/>
          </a:xfrm>
          <a:prstGeom prst="rect">
            <a:avLst/>
          </a:prstGeom>
          <a:noFill/>
          <a:ln w="38100"/>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cxnSp>
        <p:nvCxnSpPr>
          <p:cNvPr id="23" name="直接箭头连接符 22"/>
          <p:cNvCxnSpPr/>
          <p:nvPr>
            <p:custDataLst>
              <p:tags r:id="rId8"/>
            </p:custDataLst>
          </p:nvPr>
        </p:nvCxnSpPr>
        <p:spPr>
          <a:xfrm flipH="1" flipV="1">
            <a:off x="4864735" y="4935855"/>
            <a:ext cx="4561205" cy="40068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9D2A23"/>
        </a:solidFill>
        <a:effectLst/>
      </p:bgPr>
    </p:bg>
    <p:spTree>
      <p:nvGrpSpPr>
        <p:cNvPr id="1" name=""/>
        <p:cNvGrpSpPr/>
        <p:nvPr/>
      </p:nvGrpSpPr>
      <p:grpSpPr>
        <a:xfrm>
          <a:off x="0" y="0"/>
          <a:ext cx="0" cy="0"/>
          <a:chOff x="0" y="0"/>
          <a:chExt cx="0" cy="0"/>
        </a:xfrm>
      </p:grpSpPr>
      <p:sp>
        <p:nvSpPr>
          <p:cNvPr id="2" name="矩形 1"/>
          <p:cNvSpPr/>
          <p:nvPr/>
        </p:nvSpPr>
        <p:spPr>
          <a:xfrm>
            <a:off x="3483428" y="816429"/>
            <a:ext cx="5225143" cy="5225143"/>
          </a:xfrm>
          <a:prstGeom prst="rect">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Light"/>
              <a:ea typeface="微软雅黑 Light"/>
              <a:cs typeface="+mn-cs"/>
            </a:endParaRPr>
          </a:p>
        </p:txBody>
      </p:sp>
      <p:sp>
        <p:nvSpPr>
          <p:cNvPr id="3" name="文本框 2"/>
          <p:cNvSpPr txBox="1"/>
          <p:nvPr/>
        </p:nvSpPr>
        <p:spPr>
          <a:xfrm>
            <a:off x="4943951" y="1485264"/>
            <a:ext cx="2304097" cy="1862048"/>
          </a:xfrm>
          <a:prstGeom prst="rect">
            <a:avLst/>
          </a:prstGeom>
          <a:noFill/>
        </p:spPr>
        <p:txBody>
          <a:bodyPr wrap="square" rtlCol="0">
            <a:spAutoFit/>
          </a:bodyPr>
          <a:lstStyle>
            <a:defPPr>
              <a:defRPr lang="en-US"/>
            </a:defPPr>
            <a:lvl1pPr algn="ctr">
              <a:defRPr sz="8625">
                <a:solidFill>
                  <a:schemeClr val="bg1"/>
                </a:solidFill>
                <a:effectLst>
                  <a:outerShdw blurRad="101600" dist="101600" dir="5400000" algn="ctr" rotWithShape="0">
                    <a:srgbClr val="000000">
                      <a:alpha val="15000"/>
                    </a:srgbClr>
                  </a:outerShdw>
                </a:effectLst>
                <a:latin typeface="Impact" panose="020B0806030902050204" pitchFamily="34" charset="0"/>
                <a:ea typeface="微软雅黑" panose="020B0503020204020204" pitchFamily="34" charset="-122"/>
              </a:defRPr>
            </a:lvl1p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en-US" altLang="zh-CN" sz="11500" b="0" i="0" u="none" strike="noStrike" kern="1200" cap="none" spc="0" normalizeH="0" baseline="0" noProof="0">
                <a:ln>
                  <a:noFill/>
                </a:ln>
                <a:solidFill>
                  <a:prstClr val="white"/>
                </a:solidFill>
                <a:effectLst>
                  <a:outerShdw blurRad="127000" dist="101600" dir="5400000" algn="ctr" rotWithShape="0">
                    <a:srgbClr val="000000">
                      <a:alpha val="15000"/>
                    </a:srgbClr>
                  </a:outerShdw>
                </a:effectLst>
                <a:uLnTx/>
                <a:uFillTx/>
                <a:latin typeface="Impact" panose="020B0806030902050204" pitchFamily="34" charset="0"/>
                <a:ea typeface="微软雅黑" panose="020B0503020204020204" pitchFamily="34" charset="-122"/>
                <a:cs typeface="+mn-cs"/>
              </a:rPr>
              <a:t>01</a:t>
            </a:r>
            <a:endParaRPr kumimoji="0" lang="zh-CN" altLang="en-US" sz="11500" b="0" i="0" u="none" strike="noStrike" kern="1200" cap="none" spc="0" normalizeH="0" baseline="0" noProof="0">
              <a:ln>
                <a:noFill/>
              </a:ln>
              <a:solidFill>
                <a:prstClr val="white"/>
              </a:solidFill>
              <a:effectLst>
                <a:outerShdw blurRad="127000" dist="101600" dir="5400000" algn="ctr" rotWithShape="0">
                  <a:srgbClr val="000000">
                    <a:alpha val="15000"/>
                  </a:srgbClr>
                </a:outerShdw>
              </a:effectLst>
              <a:uLnTx/>
              <a:uFillTx/>
              <a:latin typeface="Impact" panose="020B0806030902050204" pitchFamily="34" charset="0"/>
              <a:ea typeface="微软雅黑" panose="020B0503020204020204" pitchFamily="34" charset="-122"/>
              <a:cs typeface="+mn-cs"/>
            </a:endParaRPr>
          </a:p>
        </p:txBody>
      </p:sp>
      <p:sp>
        <p:nvSpPr>
          <p:cNvPr id="4" name="文本框4"/>
          <p:cNvSpPr txBox="1"/>
          <p:nvPr/>
        </p:nvSpPr>
        <p:spPr>
          <a:xfrm>
            <a:off x="3312417" y="3153160"/>
            <a:ext cx="5567165" cy="156845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defRPr/>
            </a:pPr>
            <a:r>
              <a:rPr lang="zh-CN" altLang="en-US" sz="4800" b="1" noProof="0">
                <a:ln>
                  <a:noFill/>
                </a:ln>
                <a:solidFill>
                  <a:prstClr val="white"/>
                </a:solidFill>
                <a:effectLst/>
                <a:uLnTx/>
                <a:uFillTx/>
                <a:latin typeface="Century Gothic"/>
                <a:ea typeface="微软雅黑"/>
                <a:sym typeface="+mn-ea"/>
              </a:rPr>
              <a:t>介绍</a:t>
            </a:r>
            <a:endParaRPr kumimoji="0" lang="zh-CN" altLang="en-US" sz="4800" b="1" i="0" u="none" strike="noStrike" kern="1200" cap="none" spc="0" normalizeH="0" baseline="0" noProof="0">
              <a:ln>
                <a:noFill/>
              </a:ln>
              <a:solidFill>
                <a:prstClr val="white"/>
              </a:solidFill>
              <a:effectLst/>
              <a:uLnTx/>
              <a:uFillTx/>
              <a:latin typeface="Century Gothic"/>
              <a:ea typeface="微软雅黑"/>
              <a:cs typeface="+mn-cs"/>
            </a:endParaRPr>
          </a:p>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4800" b="1" i="0" u="none" strike="noStrike" kern="1200" cap="none" spc="225" normalizeH="0" baseline="0" noProof="0">
              <a:ln>
                <a:noFill/>
              </a:ln>
              <a:solidFill>
                <a:prstClr val="white"/>
              </a:solidFill>
              <a:effectLst>
                <a:outerShdw blurRad="101600" dist="101600" dir="5400000" algn="ctr" rotWithShape="0">
                  <a:srgbClr val="000000">
                    <a:alpha val="15000"/>
                  </a:srgbClr>
                </a:outerShdw>
              </a:effectLst>
              <a:uLnTx/>
              <a:uFillTx/>
              <a:latin typeface="微软雅黑" panose="020B0503020204020204" pitchFamily="34" charset="-122"/>
              <a:ea typeface="微软雅黑" panose="020B0503020204020204" pitchFamily="34" charset="-122"/>
              <a:cs typeface="+mn-cs"/>
            </a:endParaRPr>
          </a:p>
        </p:txBody>
      </p:sp>
      <p:sp>
        <p:nvSpPr>
          <p:cNvPr id="5" name="Rectangle 120"/>
          <p:cNvSpPr/>
          <p:nvPr/>
        </p:nvSpPr>
        <p:spPr>
          <a:xfrm>
            <a:off x="5101411" y="4025752"/>
            <a:ext cx="5077816" cy="922020"/>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lang="zh-CN" altLang="en-US" sz="1200" noProof="0">
                <a:ln>
                  <a:noFill/>
                </a:ln>
                <a:solidFill>
                  <a:prstClr val="white"/>
                </a:solidFill>
                <a:effectLst/>
                <a:uLnTx/>
                <a:uFillTx/>
                <a:latin typeface="Calibri Light"/>
                <a:ea typeface="微软雅黑 Light"/>
                <a:cs typeface="+mn-ea"/>
                <a:sym typeface="+mn-lt"/>
              </a:rPr>
              <a:t>1.1 电子政务系统的定义和目标</a:t>
            </a:r>
            <a:endParaRPr kumimoji="0" lang="zh-CN" altLang="en-US" sz="1200" b="0" i="0" u="none" strike="noStrike" kern="1200" cap="none" spc="0" normalizeH="0" baseline="0" noProof="0">
              <a:ln>
                <a:noFill/>
              </a:ln>
              <a:solidFill>
                <a:prstClr val="white"/>
              </a:solidFill>
              <a:effectLst/>
              <a:uLnTx/>
              <a:uFillTx/>
              <a:latin typeface="Calibri Light"/>
              <a:ea typeface="微软雅黑 Light"/>
              <a:cs typeface="+mn-ea"/>
              <a:sym typeface="+mn-lt"/>
            </a:endParaRPr>
          </a:p>
          <a:p>
            <a:pPr marL="0" marR="0" lvl="0" indent="0" algn="l" defTabSz="914400" rtl="0" eaLnBrk="1" fontAlgn="auto" latinLnBrk="0" hangingPunct="1">
              <a:lnSpc>
                <a:spcPct val="150000"/>
              </a:lnSpc>
              <a:spcBef>
                <a:spcPts val="0"/>
              </a:spcBef>
              <a:spcAft>
                <a:spcPts val="0"/>
              </a:spcAft>
              <a:buClrTx/>
              <a:buSzTx/>
              <a:buFontTx/>
              <a:buNone/>
              <a:defRPr/>
            </a:pPr>
            <a:r>
              <a:rPr lang="zh-CN" altLang="en-US" sz="1200" noProof="0">
                <a:ln>
                  <a:noFill/>
                </a:ln>
                <a:solidFill>
                  <a:prstClr val="white"/>
                </a:solidFill>
                <a:effectLst/>
                <a:uLnTx/>
                <a:uFillTx/>
                <a:latin typeface="Calibri Light"/>
                <a:ea typeface="微软雅黑 Light"/>
                <a:cs typeface="+mn-ea"/>
                <a:sym typeface="+mn-lt"/>
              </a:rPr>
              <a:t>1.2 信息组织的重要性</a:t>
            </a:r>
            <a:endParaRPr kumimoji="0" lang="zh-CN" altLang="en-US" sz="1200" b="0" i="0" u="none" strike="noStrike" kern="1200" cap="none" spc="0" normalizeH="0" baseline="0" noProof="0">
              <a:ln>
                <a:noFill/>
              </a:ln>
              <a:solidFill>
                <a:prstClr val="white"/>
              </a:solidFill>
              <a:effectLst/>
              <a:uLnTx/>
              <a:uFillTx/>
              <a:latin typeface="Calibri Light"/>
              <a:ea typeface="微软雅黑 Light"/>
              <a:cs typeface="+mn-ea"/>
              <a:sym typeface="+mn-lt"/>
            </a:endParaRPr>
          </a:p>
          <a:p>
            <a:pPr marL="0" marR="0" lvl="0" indent="0" algn="ctr" defTabSz="685800" rtl="0" eaLnBrk="1" fontAlgn="auto" latinLnBrk="0" hangingPunct="1">
              <a:lnSpc>
                <a:spcPct val="150000"/>
              </a:lnSpc>
              <a:spcBef>
                <a:spcPts val="0"/>
              </a:spcBef>
              <a:spcAft>
                <a:spcPts val="0"/>
              </a:spcAft>
              <a:buClrTx/>
              <a:buSzTx/>
              <a:buFontTx/>
              <a:buNone/>
              <a:defRPr/>
            </a:pPr>
            <a:r>
              <a:rPr kumimoji="0" lang="zh-CN" altLang="en-US" sz="1200" b="0" i="0" u="none" strike="noStrike" kern="1200" cap="none" spc="0" normalizeH="0" baseline="0" noProof="0">
                <a:ln>
                  <a:noFill/>
                </a:ln>
                <a:solidFill>
                  <a:prstClr val="white"/>
                </a:solidFill>
                <a:effectLst/>
                <a:uLnTx/>
                <a:uFillTx/>
                <a:latin typeface="Calibri Light"/>
                <a:ea typeface="微软雅黑 Light"/>
                <a:cs typeface="+mn-ea"/>
                <a:sym typeface="+mn-lt"/>
              </a:rPr>
              <a:t>；</a:t>
            </a:r>
            <a:endParaRPr kumimoji="0" lang="zh-CN" altLang="en-US" sz="1200" b="0" i="0" u="none" strike="noStrike" kern="1200" cap="none" spc="0" normalizeH="0" baseline="0" noProof="0">
              <a:ln>
                <a:noFill/>
              </a:ln>
              <a:solidFill>
                <a:prstClr val="white"/>
              </a:solidFill>
              <a:effectLst/>
              <a:uLnTx/>
              <a:uFillTx/>
              <a:latin typeface="Calibri Light"/>
              <a:ea typeface="微软雅黑 Light"/>
              <a:cs typeface="+mn-ea"/>
              <a:sym typeface="+mn-lt"/>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453390" y="302895"/>
            <a:ext cx="6096000" cy="460375"/>
          </a:xfrm>
          <a:prstGeom prst="rect">
            <a:avLst/>
          </a:prstGeom>
          <a:noFill/>
        </p:spPr>
        <p:txBody>
          <a:bodyPr wrap="square" rtlCol="0" anchor="t">
            <a:spAutoFit/>
          </a:bodyPr>
          <a:p>
            <a:pPr algn="l">
              <a:buClrTx/>
              <a:buSzTx/>
              <a:buFontTx/>
            </a:pPr>
            <a:r>
              <a:rPr lang="zh-CN" altLang="en-US" sz="2400" b="1" noProof="0">
                <a:ln>
                  <a:noFill/>
                </a:ln>
                <a:solidFill>
                  <a:srgbClr val="9D2A23"/>
                </a:solidFill>
                <a:effectLst/>
                <a:uLnTx/>
                <a:uFillTx/>
                <a:latin typeface="微软雅黑"/>
                <a:ea typeface="微软雅黑"/>
                <a:sym typeface="+mn-ea"/>
              </a:rPr>
              <a:t>贯彻国家电子政务</a:t>
            </a:r>
            <a:r>
              <a:rPr lang="zh-CN" altLang="en-US" sz="2400" b="1" noProof="0">
                <a:ln>
                  <a:noFill/>
                </a:ln>
                <a:solidFill>
                  <a:srgbClr val="9D2A23"/>
                </a:solidFill>
                <a:effectLst/>
                <a:uLnTx/>
                <a:uFillTx/>
                <a:latin typeface="微软雅黑"/>
                <a:ea typeface="微软雅黑"/>
                <a:sym typeface="+mn-ea"/>
              </a:rPr>
              <a:t>总体框架</a:t>
            </a:r>
            <a:endParaRPr lang="zh-CN" altLang="en-US" sz="2400" b="1" noProof="0">
              <a:ln>
                <a:noFill/>
              </a:ln>
              <a:solidFill>
                <a:srgbClr val="9D2A23"/>
              </a:solidFill>
              <a:effectLst/>
              <a:uLnTx/>
              <a:uFillTx/>
              <a:latin typeface="微软雅黑"/>
              <a:ea typeface="微软雅黑"/>
              <a:sym typeface="+mn-ea"/>
            </a:endParaRPr>
          </a:p>
        </p:txBody>
      </p:sp>
      <p:sp>
        <p:nvSpPr>
          <p:cNvPr id="4" name="文本框 3"/>
          <p:cNvSpPr txBox="1"/>
          <p:nvPr/>
        </p:nvSpPr>
        <p:spPr>
          <a:xfrm>
            <a:off x="7477125" y="521970"/>
            <a:ext cx="4307840" cy="368300"/>
          </a:xfrm>
          <a:prstGeom prst="rect">
            <a:avLst/>
          </a:prstGeom>
          <a:noFill/>
        </p:spPr>
        <p:txBody>
          <a:bodyPr wrap="square" rtlCol="0">
            <a:spAutoFit/>
          </a:bodyPr>
          <a:p>
            <a:pPr algn="ctr"/>
            <a:r>
              <a:rPr lang="zh-CN" altLang="en-US"/>
              <a:t>落实《国家电子政务</a:t>
            </a:r>
            <a:r>
              <a:rPr lang="zh-CN" altLang="en-US"/>
              <a:t>总体框架》</a:t>
            </a:r>
            <a:endParaRPr lang="zh-CN" altLang="en-US"/>
          </a:p>
        </p:txBody>
      </p:sp>
      <p:pic>
        <p:nvPicPr>
          <p:cNvPr id="8" name="图片 7" descr="截屏2024-06-04 21.29.19"/>
          <p:cNvPicPr>
            <a:picLocks noChangeAspect="1"/>
          </p:cNvPicPr>
          <p:nvPr/>
        </p:nvPicPr>
        <p:blipFill>
          <a:blip r:embed="rId1"/>
          <a:stretch>
            <a:fillRect/>
          </a:stretch>
        </p:blipFill>
        <p:spPr>
          <a:xfrm>
            <a:off x="7477125" y="1005840"/>
            <a:ext cx="4293235" cy="5551170"/>
          </a:xfrm>
          <a:prstGeom prst="rect">
            <a:avLst/>
          </a:prstGeom>
        </p:spPr>
      </p:pic>
      <p:sp>
        <p:nvSpPr>
          <p:cNvPr id="16" name="矩形 15"/>
          <p:cNvSpPr/>
          <p:nvPr/>
        </p:nvSpPr>
        <p:spPr>
          <a:xfrm>
            <a:off x="7398385" y="5655310"/>
            <a:ext cx="4163695" cy="895350"/>
          </a:xfrm>
          <a:prstGeom prst="rect">
            <a:avLst/>
          </a:prstGeom>
          <a:noFill/>
          <a:ln w="38100">
            <a:solidFill>
              <a:schemeClr val="accent2"/>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cxnSp>
        <p:nvCxnSpPr>
          <p:cNvPr id="17" name="直接箭头连接符 16"/>
          <p:cNvCxnSpPr>
            <a:stCxn id="16" idx="1"/>
          </p:cNvCxnSpPr>
          <p:nvPr>
            <p:custDataLst>
              <p:tags r:id="rId2"/>
            </p:custDataLst>
          </p:nvPr>
        </p:nvCxnSpPr>
        <p:spPr>
          <a:xfrm flipH="1" flipV="1">
            <a:off x="6549390" y="4210685"/>
            <a:ext cx="848995" cy="189230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
        <p:nvSpPr>
          <p:cNvPr id="18" name="文本框 17"/>
          <p:cNvSpPr txBox="1"/>
          <p:nvPr/>
        </p:nvSpPr>
        <p:spPr>
          <a:xfrm>
            <a:off x="715645" y="2407285"/>
            <a:ext cx="6096000" cy="1511300"/>
          </a:xfrm>
          <a:prstGeom prst="rect">
            <a:avLst/>
          </a:prstGeom>
          <a:noFill/>
        </p:spPr>
        <p:txBody>
          <a:bodyPr wrap="square" rtlCol="0">
            <a:noAutofit/>
          </a:bodyPr>
          <a:p>
            <a:r>
              <a:rPr lang="zh-CN" altLang="en-US"/>
              <a:t>决策机制：中委常委会、市信息化.工作领导小组的宏决策市政府办公会专题决策、市信息化专家咨询委员会</a:t>
            </a:r>
            <a:r>
              <a:rPr lang="zh-CN" altLang="en-US"/>
              <a:t>咨询。</a:t>
            </a:r>
            <a:endParaRPr lang="zh-CN" altLang="en-US"/>
          </a:p>
          <a:p>
            <a:r>
              <a:rPr lang="zh-CN" altLang="en-US"/>
              <a:t>机构人员：信息办（公务员</a:t>
            </a:r>
            <a:r>
              <a:rPr lang="zh-CN" altLang="en-US"/>
              <a:t>编制）、信息中心（事业编制）</a:t>
            </a:r>
            <a:endParaRPr lang="zh-CN" altLang="en-US"/>
          </a:p>
          <a:p>
            <a:r>
              <a:rPr lang="zh-CN" altLang="en-US"/>
              <a:t>项目组织：电子政务多部门协同，社会力量参与。电子政务项目全流程管理。电子政务带动自主创新，国产软硬件发展</a:t>
            </a:r>
            <a:endParaRPr lang="zh-CN" altLang="en-US"/>
          </a:p>
        </p:txBody>
      </p:sp>
      <p:sp>
        <p:nvSpPr>
          <p:cNvPr id="19" name="矩形 18"/>
          <p:cNvSpPr/>
          <p:nvPr/>
        </p:nvSpPr>
        <p:spPr>
          <a:xfrm>
            <a:off x="694690" y="2270760"/>
            <a:ext cx="6116955" cy="1784350"/>
          </a:xfrm>
          <a:prstGeom prst="rect">
            <a:avLst/>
          </a:prstGeom>
          <a:noFill/>
          <a:ln w="38100">
            <a:solidFill>
              <a:schemeClr val="accent2"/>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9" name="矩形 8"/>
          <p:cNvSpPr/>
          <p:nvPr>
            <p:custDataLst>
              <p:tags r:id="rId3"/>
            </p:custDataLst>
          </p:nvPr>
        </p:nvSpPr>
        <p:spPr>
          <a:xfrm>
            <a:off x="8231505" y="4759960"/>
            <a:ext cx="862330" cy="895350"/>
          </a:xfrm>
          <a:prstGeom prst="rect">
            <a:avLst/>
          </a:prstGeom>
          <a:noFill/>
          <a:ln w="38100">
            <a:solidFill>
              <a:schemeClr val="accent2"/>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453390" y="302895"/>
            <a:ext cx="6096000" cy="460375"/>
          </a:xfrm>
          <a:prstGeom prst="rect">
            <a:avLst/>
          </a:prstGeom>
          <a:noFill/>
        </p:spPr>
        <p:txBody>
          <a:bodyPr wrap="square" rtlCol="0" anchor="t">
            <a:spAutoFit/>
          </a:bodyPr>
          <a:p>
            <a:pPr algn="l">
              <a:buClrTx/>
              <a:buSzTx/>
              <a:buFontTx/>
            </a:pPr>
            <a:r>
              <a:rPr lang="zh-CN" altLang="en-US" sz="2400" b="1" noProof="0">
                <a:ln>
                  <a:noFill/>
                </a:ln>
                <a:solidFill>
                  <a:srgbClr val="9D2A23"/>
                </a:solidFill>
                <a:effectLst/>
                <a:uLnTx/>
                <a:uFillTx/>
                <a:latin typeface="微软雅黑"/>
                <a:ea typeface="微软雅黑"/>
                <a:sym typeface="+mn-ea"/>
              </a:rPr>
              <a:t>形成多</a:t>
            </a:r>
            <a:r>
              <a:rPr lang="zh-CN" altLang="en-US" sz="2400" b="1" noProof="0">
                <a:ln>
                  <a:noFill/>
                </a:ln>
                <a:solidFill>
                  <a:srgbClr val="9D2A23"/>
                </a:solidFill>
                <a:effectLst/>
                <a:uLnTx/>
                <a:uFillTx/>
                <a:latin typeface="微软雅黑"/>
                <a:ea typeface="微软雅黑"/>
                <a:sym typeface="+mn-ea"/>
              </a:rPr>
              <a:t>渠道政务服务</a:t>
            </a:r>
            <a:r>
              <a:rPr lang="zh-CN" altLang="en-US" sz="2400" b="1" noProof="0">
                <a:ln>
                  <a:noFill/>
                </a:ln>
                <a:solidFill>
                  <a:srgbClr val="9D2A23"/>
                </a:solidFill>
                <a:effectLst/>
                <a:uLnTx/>
                <a:uFillTx/>
                <a:latin typeface="微软雅黑"/>
                <a:ea typeface="微软雅黑"/>
                <a:sym typeface="+mn-ea"/>
              </a:rPr>
              <a:t>体系</a:t>
            </a:r>
            <a:endParaRPr lang="zh-CN" altLang="en-US" sz="2400" b="1" noProof="0">
              <a:ln>
                <a:noFill/>
              </a:ln>
              <a:solidFill>
                <a:srgbClr val="9D2A23"/>
              </a:solidFill>
              <a:effectLst/>
              <a:uLnTx/>
              <a:uFillTx/>
              <a:latin typeface="微软雅黑"/>
              <a:ea typeface="微软雅黑"/>
              <a:sym typeface="+mn-ea"/>
            </a:endParaRPr>
          </a:p>
        </p:txBody>
      </p:sp>
      <p:sp>
        <p:nvSpPr>
          <p:cNvPr id="3" name="文本框 2"/>
          <p:cNvSpPr txBox="1"/>
          <p:nvPr/>
        </p:nvSpPr>
        <p:spPr>
          <a:xfrm>
            <a:off x="742950" y="1158240"/>
            <a:ext cx="10703560" cy="4810125"/>
          </a:xfrm>
          <a:prstGeom prst="rect">
            <a:avLst/>
          </a:prstGeom>
          <a:noFill/>
        </p:spPr>
        <p:txBody>
          <a:bodyPr wrap="square" rtlCol="0">
            <a:noAutofit/>
          </a:bodyPr>
          <a:p>
            <a:pPr>
              <a:lnSpc>
                <a:spcPct val="120000"/>
              </a:lnSpc>
            </a:pPr>
            <a:r>
              <a:rPr lang="zh-CN" altLang="en-US">
                <a:latin typeface="宋体" charset="0"/>
                <a:cs typeface="宋体" charset="0"/>
              </a:rPr>
              <a:t>※</a:t>
            </a:r>
            <a:r>
              <a:rPr lang="zh-CN" altLang="en-US"/>
              <a:t>4A目标：任何人（Anyone）、任何时间（Anytime）、任何地点（Anywhere）、任何渠道（Any channel）</a:t>
            </a:r>
            <a:endParaRPr lang="zh-CN" altLang="en-US"/>
          </a:p>
          <a:p>
            <a:pPr>
              <a:lnSpc>
                <a:spcPct val="120000"/>
              </a:lnSpc>
            </a:pPr>
            <a:r>
              <a:rPr lang="zh-CN" altLang="en-US">
                <a:latin typeface="宋体" charset="0"/>
                <a:cs typeface="宋体" charset="0"/>
                <a:sym typeface="+mn-ea"/>
              </a:rPr>
              <a:t>※</a:t>
            </a:r>
            <a:r>
              <a:rPr lang="zh-CN" altLang="en-US"/>
              <a:t>电子政务门户-“一站式”服务</a:t>
            </a:r>
            <a:endParaRPr lang="zh-CN" altLang="en-US"/>
          </a:p>
          <a:p>
            <a:pPr>
              <a:lnSpc>
                <a:spcPct val="120000"/>
              </a:lnSpc>
            </a:pPr>
            <a:r>
              <a:rPr lang="en-US" altLang="zh-CN"/>
              <a:t>        </a:t>
            </a:r>
            <a:r>
              <a:rPr lang="zh-CN" altLang="en-US"/>
              <a:t>-首都之窗：www.beijinggov.cn</a:t>
            </a:r>
            <a:endParaRPr lang="zh-CN" altLang="en-US"/>
          </a:p>
          <a:p>
            <a:pPr>
              <a:lnSpc>
                <a:spcPct val="120000"/>
              </a:lnSpc>
            </a:pPr>
            <a:r>
              <a:rPr lang="en-US" altLang="zh-CN"/>
              <a:t>        </a:t>
            </a:r>
            <a:r>
              <a:rPr lang="zh-CN" altLang="en-US"/>
              <a:t>-市级政务部门及区县政府网站群</a:t>
            </a:r>
            <a:endParaRPr lang="zh-CN" altLang="en-US"/>
          </a:p>
          <a:p>
            <a:pPr>
              <a:lnSpc>
                <a:spcPct val="120000"/>
              </a:lnSpc>
            </a:pPr>
            <a:r>
              <a:rPr lang="zh-CN" altLang="en-US">
                <a:latin typeface="宋体" charset="0"/>
                <a:cs typeface="宋体" charset="0"/>
                <a:sym typeface="+mn-ea"/>
              </a:rPr>
              <a:t>※</a:t>
            </a:r>
            <a:r>
              <a:rPr lang="zh-CN" altLang="en-US"/>
              <a:t>数字北京信息亭-“一亭式”服务</a:t>
            </a:r>
            <a:endParaRPr lang="zh-CN" altLang="en-US"/>
          </a:p>
          <a:p>
            <a:pPr>
              <a:lnSpc>
                <a:spcPct val="120000"/>
              </a:lnSpc>
            </a:pPr>
            <a:r>
              <a:rPr lang="zh-CN" altLang="en-US">
                <a:latin typeface="宋体" charset="0"/>
                <a:cs typeface="宋体" charset="0"/>
                <a:sym typeface="+mn-ea"/>
              </a:rPr>
              <a:t>※</a:t>
            </a:r>
            <a:r>
              <a:rPr lang="zh-CN" altLang="en-US"/>
              <a:t>政府部门呼叫中心及电话热线-“一线式”服务</a:t>
            </a:r>
            <a:endParaRPr lang="zh-CN" altLang="en-US"/>
          </a:p>
          <a:p>
            <a:pPr>
              <a:lnSpc>
                <a:spcPct val="120000"/>
              </a:lnSpc>
            </a:pPr>
            <a:r>
              <a:rPr lang="en-US" altLang="zh-CN"/>
              <a:t>        </a:t>
            </a:r>
            <a:r>
              <a:rPr lang="zh-CN" altLang="en-US"/>
              <a:t>-12345市长热线</a:t>
            </a:r>
            <a:endParaRPr lang="zh-CN" altLang="en-US"/>
          </a:p>
          <a:p>
            <a:pPr>
              <a:lnSpc>
                <a:spcPct val="120000"/>
              </a:lnSpc>
            </a:pPr>
            <a:r>
              <a:rPr lang="en-US" altLang="zh-CN"/>
              <a:t>        </a:t>
            </a:r>
            <a:r>
              <a:rPr lang="zh-CN" altLang="en-US"/>
              <a:t>-12319城市管理热线，等</a:t>
            </a:r>
            <a:endParaRPr lang="zh-CN" altLang="en-US"/>
          </a:p>
          <a:p>
            <a:pPr>
              <a:lnSpc>
                <a:spcPct val="120000"/>
              </a:lnSpc>
            </a:pPr>
            <a:r>
              <a:rPr lang="zh-CN" altLang="en-US">
                <a:latin typeface="宋体" charset="0"/>
                <a:cs typeface="宋体" charset="0"/>
                <a:sym typeface="+mn-ea"/>
              </a:rPr>
              <a:t>※</a:t>
            </a:r>
            <a:r>
              <a:rPr lang="zh-CN" altLang="en-US"/>
              <a:t>移动服务</a:t>
            </a:r>
            <a:endParaRPr lang="zh-CN" altLang="en-US"/>
          </a:p>
          <a:p>
            <a:pPr>
              <a:lnSpc>
                <a:spcPct val="120000"/>
              </a:lnSpc>
            </a:pPr>
            <a:r>
              <a:rPr lang="en-US" altLang="zh-CN"/>
              <a:t>        </a:t>
            </a:r>
            <a:r>
              <a:rPr lang="zh-CN" altLang="en-US"/>
              <a:t>一短信（SMS）发布与交互</a:t>
            </a:r>
            <a:endParaRPr lang="zh-CN" altLang="en-US"/>
          </a:p>
          <a:p>
            <a:pPr>
              <a:lnSpc>
                <a:spcPct val="120000"/>
              </a:lnSpc>
            </a:pPr>
            <a:r>
              <a:rPr lang="en-US" altLang="zh-CN"/>
              <a:t>        </a:t>
            </a:r>
            <a:r>
              <a:rPr lang="zh-CN" altLang="en-US"/>
              <a:t>-移动信息采集与现场执法，等</a:t>
            </a:r>
            <a:endParaRPr lang="zh-CN" altLang="en-US"/>
          </a:p>
          <a:p>
            <a:pPr>
              <a:lnSpc>
                <a:spcPct val="120000"/>
              </a:lnSpc>
            </a:pPr>
            <a:r>
              <a:rPr lang="zh-CN" altLang="en-US">
                <a:latin typeface="宋体" charset="0"/>
                <a:cs typeface="宋体" charset="0"/>
                <a:sym typeface="+mn-ea"/>
              </a:rPr>
              <a:t>※</a:t>
            </a:r>
            <a:r>
              <a:rPr lang="zh-CN" altLang="en-US"/>
              <a:t>交互式服务台/窗口-“一窗式”服务</a:t>
            </a:r>
            <a:endParaRPr lang="zh-CN" altLang="en-US"/>
          </a:p>
          <a:p>
            <a:pPr>
              <a:lnSpc>
                <a:spcPct val="120000"/>
              </a:lnSpc>
            </a:pPr>
            <a:r>
              <a:rPr lang="en-US" altLang="zh-CN"/>
              <a:t>        </a:t>
            </a:r>
            <a:r>
              <a:rPr lang="zh-CN" altLang="en-US"/>
              <a:t>-信息化支撑的市、区县、街道办/乡镇服务大厅、社区/农村服务</a:t>
            </a:r>
            <a:endParaRPr lang="zh-CN" altLang="en-US"/>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9D2A23"/>
        </a:solidFill>
        <a:effectLst/>
      </p:bgPr>
    </p:bg>
    <p:spTree>
      <p:nvGrpSpPr>
        <p:cNvPr id="1" name=""/>
        <p:cNvGrpSpPr/>
        <p:nvPr/>
      </p:nvGrpSpPr>
      <p:grpSpPr>
        <a:xfrm>
          <a:off x="0" y="0"/>
          <a:ext cx="0" cy="0"/>
          <a:chOff x="0" y="0"/>
          <a:chExt cx="0" cy="0"/>
        </a:xfrm>
      </p:grpSpPr>
      <p:sp>
        <p:nvSpPr>
          <p:cNvPr id="2" name="矩形 1"/>
          <p:cNvSpPr/>
          <p:nvPr/>
        </p:nvSpPr>
        <p:spPr>
          <a:xfrm>
            <a:off x="3483428" y="816429"/>
            <a:ext cx="5225143" cy="5225143"/>
          </a:xfrm>
          <a:prstGeom prst="rect">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Light"/>
              <a:ea typeface="微软雅黑 Light"/>
              <a:cs typeface="+mn-cs"/>
            </a:endParaRPr>
          </a:p>
        </p:txBody>
      </p:sp>
      <p:sp>
        <p:nvSpPr>
          <p:cNvPr id="3" name="文本框 2"/>
          <p:cNvSpPr txBox="1"/>
          <p:nvPr/>
        </p:nvSpPr>
        <p:spPr>
          <a:xfrm>
            <a:off x="5101431" y="1485264"/>
            <a:ext cx="2304097" cy="1861185"/>
          </a:xfrm>
          <a:prstGeom prst="rect">
            <a:avLst/>
          </a:prstGeom>
          <a:noFill/>
        </p:spPr>
        <p:txBody>
          <a:bodyPr wrap="square" rtlCol="0">
            <a:spAutoFit/>
          </a:bodyPr>
          <a:lstStyle>
            <a:defPPr>
              <a:defRPr lang="en-US"/>
            </a:defPPr>
            <a:lvl1pPr algn="ctr">
              <a:defRPr sz="8625">
                <a:solidFill>
                  <a:schemeClr val="bg1"/>
                </a:solidFill>
                <a:effectLst>
                  <a:outerShdw blurRad="101600" dist="101600" dir="5400000" algn="ctr" rotWithShape="0">
                    <a:srgbClr val="000000">
                      <a:alpha val="15000"/>
                    </a:srgbClr>
                  </a:outerShdw>
                </a:effectLst>
                <a:latin typeface="Impact" panose="020B0806030902050204" pitchFamily="34" charset="0"/>
                <a:ea typeface="微软雅黑" panose="020B0503020204020204" pitchFamily="34" charset="-122"/>
              </a:defRPr>
            </a:lvl1p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en-US" altLang="zh-CN" sz="11500" b="0" i="0" u="none" strike="noStrike" kern="1200" cap="none" spc="0" normalizeH="0" baseline="0" noProof="0">
                <a:ln>
                  <a:noFill/>
                </a:ln>
                <a:solidFill>
                  <a:prstClr val="white"/>
                </a:solidFill>
                <a:effectLst>
                  <a:outerShdw blurRad="127000" dist="101600" dir="5400000" algn="ctr" rotWithShape="0">
                    <a:srgbClr val="000000">
                      <a:alpha val="15000"/>
                    </a:srgbClr>
                  </a:outerShdw>
                </a:effectLst>
                <a:uLnTx/>
                <a:uFillTx/>
                <a:latin typeface="Impact" panose="020B0806030902050204" pitchFamily="34" charset="0"/>
                <a:ea typeface="微软雅黑" panose="020B0503020204020204" pitchFamily="34" charset="-122"/>
                <a:cs typeface="+mn-cs"/>
              </a:rPr>
              <a:t>04</a:t>
            </a:r>
            <a:endParaRPr kumimoji="0" lang="zh-CN" altLang="en-US" sz="11500" b="0" i="0" u="none" strike="noStrike" kern="1200" cap="none" spc="0" normalizeH="0" baseline="0" noProof="0">
              <a:ln>
                <a:noFill/>
              </a:ln>
              <a:solidFill>
                <a:prstClr val="white"/>
              </a:solidFill>
              <a:effectLst>
                <a:outerShdw blurRad="127000" dist="101600" dir="5400000" algn="ctr" rotWithShape="0">
                  <a:srgbClr val="000000">
                    <a:alpha val="15000"/>
                  </a:srgbClr>
                </a:outerShdw>
              </a:effectLst>
              <a:uLnTx/>
              <a:uFillTx/>
              <a:latin typeface="Impact" panose="020B0806030902050204" pitchFamily="34" charset="0"/>
              <a:ea typeface="微软雅黑" panose="020B0503020204020204" pitchFamily="34" charset="-122"/>
              <a:cs typeface="+mn-cs"/>
            </a:endParaRPr>
          </a:p>
        </p:txBody>
      </p:sp>
      <p:sp>
        <p:nvSpPr>
          <p:cNvPr id="4" name="文本框4"/>
          <p:cNvSpPr txBox="1"/>
          <p:nvPr/>
        </p:nvSpPr>
        <p:spPr>
          <a:xfrm>
            <a:off x="3605787" y="3153160"/>
            <a:ext cx="5567165" cy="82994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lang="zh-CN" altLang="en-US" sz="4800" b="1" noProof="0">
                <a:ln>
                  <a:noFill/>
                </a:ln>
                <a:solidFill>
                  <a:prstClr val="white"/>
                </a:solidFill>
                <a:effectLst/>
                <a:uLnTx/>
                <a:uFillTx/>
                <a:latin typeface="Century Gothic"/>
                <a:ea typeface="微软雅黑"/>
                <a:sym typeface="+mn-ea"/>
              </a:rPr>
              <a:t>挑战与解决方案</a:t>
            </a:r>
            <a:endParaRPr lang="zh-CN" altLang="en-US" sz="4800" b="1" noProof="0">
              <a:ln>
                <a:noFill/>
              </a:ln>
              <a:solidFill>
                <a:prstClr val="white"/>
              </a:solidFill>
              <a:effectLst/>
              <a:uLnTx/>
              <a:uFillTx/>
              <a:latin typeface="Century Gothic"/>
              <a:ea typeface="微软雅黑"/>
              <a:sym typeface="+mn-ea"/>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626110" y="302895"/>
            <a:ext cx="6096000" cy="645160"/>
          </a:xfrm>
          <a:prstGeom prst="rect">
            <a:avLst/>
          </a:prstGeom>
          <a:noFill/>
        </p:spPr>
        <p:txBody>
          <a:bodyPr wrap="square" rtlCol="0" anchor="t">
            <a:spAutoFit/>
          </a:bodyPr>
          <a:p>
            <a:pPr marL="0" marR="0" lvl="0" indent="0" algn="l" defTabSz="914400" rtl="0" eaLnBrk="1" fontAlgn="auto" latinLnBrk="0" hangingPunct="1">
              <a:lnSpc>
                <a:spcPct val="150000"/>
              </a:lnSpc>
              <a:spcBef>
                <a:spcPts val="0"/>
              </a:spcBef>
              <a:spcAft>
                <a:spcPts val="0"/>
              </a:spcAft>
              <a:buClrTx/>
              <a:buSzTx/>
              <a:buFontTx/>
              <a:buNone/>
              <a:defRPr/>
            </a:pPr>
            <a:r>
              <a:rPr lang="zh-CN" altLang="en-US" sz="2400" noProof="0">
                <a:ln>
                  <a:noFill/>
                </a:ln>
                <a:solidFill>
                  <a:schemeClr val="accent1"/>
                </a:solidFill>
                <a:effectLst/>
                <a:uLnTx/>
                <a:uFillTx/>
                <a:latin typeface="Calibri Light"/>
                <a:ea typeface="微软雅黑 Light"/>
                <a:cs typeface="+mn-ea"/>
                <a:sym typeface="+mn-lt"/>
              </a:rPr>
              <a:t>我国电子政务网站面临</a:t>
            </a:r>
            <a:r>
              <a:rPr lang="zh-CN" altLang="en-US" sz="2400" noProof="0">
                <a:ln>
                  <a:noFill/>
                </a:ln>
                <a:solidFill>
                  <a:schemeClr val="accent1"/>
                </a:solidFill>
                <a:effectLst/>
                <a:uLnTx/>
                <a:uFillTx/>
                <a:latin typeface="Calibri Light"/>
                <a:ea typeface="微软雅黑 Light"/>
                <a:cs typeface="+mn-ea"/>
                <a:sym typeface="+mn-lt"/>
              </a:rPr>
              <a:t>的问题</a:t>
            </a:r>
            <a:endParaRPr lang="zh-CN" altLang="en-US" sz="2400" noProof="0">
              <a:ln>
                <a:noFill/>
              </a:ln>
              <a:solidFill>
                <a:schemeClr val="accent1"/>
              </a:solidFill>
              <a:effectLst/>
              <a:uLnTx/>
              <a:uFillTx/>
              <a:latin typeface="Calibri Light"/>
              <a:ea typeface="微软雅黑 Light"/>
              <a:cs typeface="+mn-ea"/>
              <a:sym typeface="+mn-lt"/>
            </a:endParaRPr>
          </a:p>
        </p:txBody>
      </p:sp>
      <p:sp>
        <p:nvSpPr>
          <p:cNvPr id="3" name="文本框 2"/>
          <p:cNvSpPr txBox="1"/>
          <p:nvPr/>
        </p:nvSpPr>
        <p:spPr>
          <a:xfrm>
            <a:off x="3048000" y="3291205"/>
            <a:ext cx="6096000" cy="275590"/>
          </a:xfrm>
          <a:prstGeom prst="rect">
            <a:avLst/>
          </a:prstGeom>
          <a:noFill/>
        </p:spPr>
        <p:txBody>
          <a:bodyPr wrap="square" rtlCol="0" anchor="t">
            <a:spAutoFit/>
          </a:bodyPr>
          <a:p>
            <a:r>
              <a:rPr lang="zh-CN" altLang="en-US" sz="1200" noProof="0">
                <a:ln>
                  <a:noFill/>
                </a:ln>
                <a:solidFill>
                  <a:prstClr val="white"/>
                </a:solidFill>
                <a:effectLst/>
                <a:uLnTx/>
                <a:uFillTx/>
                <a:latin typeface="Calibri Light"/>
                <a:ea typeface="微软雅黑 Light"/>
                <a:cs typeface="+mn-ea"/>
                <a:sym typeface="+mn-lt"/>
              </a:rPr>
              <a:t>跨部门协作与信息共享</a:t>
            </a:r>
            <a:endParaRPr lang="zh-CN" altLang="en-US" sz="1200" noProof="0">
              <a:ln>
                <a:noFill/>
              </a:ln>
              <a:solidFill>
                <a:prstClr val="white"/>
              </a:solidFill>
              <a:effectLst/>
              <a:uLnTx/>
              <a:uFillTx/>
              <a:latin typeface="Calibri Light"/>
              <a:ea typeface="微软雅黑 Light"/>
              <a:cs typeface="+mn-ea"/>
              <a:sym typeface="+mn-lt"/>
            </a:endParaRPr>
          </a:p>
        </p:txBody>
      </p:sp>
      <p:sp>
        <p:nvSpPr>
          <p:cNvPr id="4" name="文本框 3"/>
          <p:cNvSpPr txBox="1"/>
          <p:nvPr/>
        </p:nvSpPr>
        <p:spPr>
          <a:xfrm>
            <a:off x="626745" y="947420"/>
            <a:ext cx="9345295" cy="4050665"/>
          </a:xfrm>
          <a:prstGeom prst="rect">
            <a:avLst/>
          </a:prstGeom>
          <a:noFill/>
        </p:spPr>
        <p:txBody>
          <a:bodyPr wrap="square" rtlCol="0" anchor="t">
            <a:noAutofit/>
          </a:bodyPr>
          <a:p>
            <a:pPr>
              <a:lnSpc>
                <a:spcPct val="150000"/>
              </a:lnSpc>
            </a:pPr>
            <a:r>
              <a:rPr lang="zh-CN" altLang="en-US">
                <a:latin typeface="宋体" charset="0"/>
                <a:cs typeface="宋体" charset="0"/>
              </a:rPr>
              <a:t>※</a:t>
            </a:r>
            <a:r>
              <a:rPr lang="zh-CN" altLang="en-US"/>
              <a:t>技术标准与规范不统一：各部门、各地方在电子政务建设中缺乏统一的技术标准和规范，导致系统兼容性差，信息共享难度大，形成了“信息孤岛”。</a:t>
            </a:r>
            <a:endParaRPr lang="zh-CN" altLang="en-US"/>
          </a:p>
          <a:p>
            <a:pPr>
              <a:lnSpc>
                <a:spcPct val="150000"/>
              </a:lnSpc>
            </a:pPr>
            <a:r>
              <a:rPr lang="zh-CN" altLang="en-US">
                <a:latin typeface="宋体" charset="0"/>
                <a:cs typeface="宋体" charset="0"/>
                <a:sym typeface="+mn-ea"/>
              </a:rPr>
              <a:t>※</a:t>
            </a:r>
            <a:r>
              <a:rPr lang="zh-CN" altLang="en-US"/>
              <a:t>信息安全问题突出：随着电子政务的深入发展，政府信息系统面临的网络攻击、数据泄露等安全威胁日益增多，信息安全防护体系有待加强。</a:t>
            </a:r>
            <a:endParaRPr lang="zh-CN" altLang="en-US"/>
          </a:p>
          <a:p>
            <a:pPr>
              <a:lnSpc>
                <a:spcPct val="150000"/>
              </a:lnSpc>
            </a:pPr>
            <a:r>
              <a:rPr lang="zh-CN" altLang="en-US">
                <a:latin typeface="宋体" charset="0"/>
                <a:cs typeface="宋体" charset="0"/>
                <a:sym typeface="+mn-ea"/>
              </a:rPr>
              <a:t>※</a:t>
            </a:r>
            <a:r>
              <a:rPr lang="zh-CN" altLang="en-US"/>
              <a:t>服务效能有待提高：部分电子政务平台功能单一，用户体验不佳，未能充分满足公众目益增长的在线服务需求。</a:t>
            </a:r>
            <a:endParaRPr lang="zh-CN" altLang="en-US"/>
          </a:p>
          <a:p>
            <a:pPr>
              <a:lnSpc>
                <a:spcPct val="150000"/>
              </a:lnSpc>
            </a:pPr>
            <a:r>
              <a:rPr lang="zh-CN" altLang="en-US">
                <a:latin typeface="宋体" charset="0"/>
                <a:cs typeface="宋体" charset="0"/>
                <a:sym typeface="+mn-ea"/>
              </a:rPr>
              <a:t>※</a:t>
            </a:r>
            <a:r>
              <a:rPr lang="zh-CN" altLang="en-US"/>
              <a:t>数据共享与开放不足：政府数据资源未能充分共享和开放，制约了电子政务在促进政府决策科学化、社会洽理精准化等方面的作用发挥。</a:t>
            </a:r>
            <a:endParaRPr lang="zh-CN" altLang="en-US"/>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626110" y="302895"/>
            <a:ext cx="6096000" cy="645160"/>
          </a:xfrm>
          <a:prstGeom prst="rect">
            <a:avLst/>
          </a:prstGeom>
          <a:noFill/>
        </p:spPr>
        <p:txBody>
          <a:bodyPr wrap="square" rtlCol="0" anchor="t">
            <a:spAutoFit/>
          </a:bodyPr>
          <a:p>
            <a:pPr marL="0" marR="0" lvl="0" indent="0" algn="l" defTabSz="914400" rtl="0" eaLnBrk="1" fontAlgn="auto" latinLnBrk="0" hangingPunct="1">
              <a:lnSpc>
                <a:spcPct val="150000"/>
              </a:lnSpc>
              <a:spcBef>
                <a:spcPts val="0"/>
              </a:spcBef>
              <a:spcAft>
                <a:spcPts val="0"/>
              </a:spcAft>
              <a:buClrTx/>
              <a:buSzTx/>
              <a:buFontTx/>
              <a:buNone/>
              <a:defRPr/>
            </a:pPr>
            <a:r>
              <a:rPr lang="zh-CN" altLang="en-US" sz="2400" noProof="0">
                <a:ln>
                  <a:noFill/>
                </a:ln>
                <a:solidFill>
                  <a:schemeClr val="accent1"/>
                </a:solidFill>
                <a:effectLst/>
                <a:uLnTx/>
                <a:uFillTx/>
                <a:latin typeface="Calibri Light"/>
                <a:ea typeface="微软雅黑 Light"/>
                <a:cs typeface="+mn-ea"/>
                <a:sym typeface="+mn-lt"/>
              </a:rPr>
              <a:t>策略</a:t>
            </a:r>
            <a:endParaRPr lang="zh-CN" altLang="en-US" sz="2400" noProof="0">
              <a:ln>
                <a:noFill/>
              </a:ln>
              <a:solidFill>
                <a:schemeClr val="accent1"/>
              </a:solidFill>
              <a:effectLst/>
              <a:uLnTx/>
              <a:uFillTx/>
              <a:latin typeface="Calibri Light"/>
              <a:ea typeface="微软雅黑 Light"/>
              <a:cs typeface="+mn-ea"/>
              <a:sym typeface="+mn-lt"/>
            </a:endParaRPr>
          </a:p>
        </p:txBody>
      </p:sp>
      <p:sp>
        <p:nvSpPr>
          <p:cNvPr id="3" name="文本框 2"/>
          <p:cNvSpPr txBox="1"/>
          <p:nvPr/>
        </p:nvSpPr>
        <p:spPr>
          <a:xfrm>
            <a:off x="3048000" y="3291205"/>
            <a:ext cx="6096000" cy="275590"/>
          </a:xfrm>
          <a:prstGeom prst="rect">
            <a:avLst/>
          </a:prstGeom>
          <a:noFill/>
        </p:spPr>
        <p:txBody>
          <a:bodyPr wrap="square" rtlCol="0" anchor="t">
            <a:spAutoFit/>
          </a:bodyPr>
          <a:p>
            <a:r>
              <a:rPr lang="zh-CN" altLang="en-US" sz="1200" noProof="0">
                <a:ln>
                  <a:noFill/>
                </a:ln>
                <a:solidFill>
                  <a:prstClr val="white"/>
                </a:solidFill>
                <a:effectLst/>
                <a:uLnTx/>
                <a:uFillTx/>
                <a:latin typeface="Calibri Light"/>
                <a:ea typeface="微软雅黑 Light"/>
                <a:cs typeface="+mn-ea"/>
                <a:sym typeface="+mn-lt"/>
              </a:rPr>
              <a:t>跨部门协作与信息共享</a:t>
            </a:r>
            <a:endParaRPr lang="zh-CN" altLang="en-US" sz="1200" noProof="0">
              <a:ln>
                <a:noFill/>
              </a:ln>
              <a:solidFill>
                <a:prstClr val="white"/>
              </a:solidFill>
              <a:effectLst/>
              <a:uLnTx/>
              <a:uFillTx/>
              <a:latin typeface="Calibri Light"/>
              <a:ea typeface="微软雅黑 Light"/>
              <a:cs typeface="+mn-ea"/>
              <a:sym typeface="+mn-lt"/>
            </a:endParaRPr>
          </a:p>
        </p:txBody>
      </p:sp>
      <p:sp>
        <p:nvSpPr>
          <p:cNvPr id="4" name="文本框 3"/>
          <p:cNvSpPr txBox="1"/>
          <p:nvPr/>
        </p:nvSpPr>
        <p:spPr>
          <a:xfrm>
            <a:off x="626110" y="948055"/>
            <a:ext cx="10916920" cy="4673600"/>
          </a:xfrm>
          <a:prstGeom prst="rect">
            <a:avLst/>
          </a:prstGeom>
          <a:noFill/>
        </p:spPr>
        <p:txBody>
          <a:bodyPr wrap="square" rtlCol="0" anchor="t">
            <a:noAutofit/>
          </a:bodyPr>
          <a:p>
            <a:pPr>
              <a:lnSpc>
                <a:spcPct val="160000"/>
              </a:lnSpc>
            </a:pPr>
            <a:r>
              <a:rPr lang="zh-CN" altLang="en-US">
                <a:latin typeface="宋体" charset="0"/>
                <a:cs typeface="宋体" charset="0"/>
                <a:sym typeface="+mn-ea"/>
              </a:rPr>
              <a:t>※</a:t>
            </a:r>
            <a:r>
              <a:rPr lang="zh-CN" altLang="en-US"/>
              <a:t>建立统一的技术标准与规范：国家应出台电子政务建设的相关标准，明确技术要求、数据格式、接口规范等，促进各部门、各地方之间的系统互联互通。</a:t>
            </a:r>
            <a:endParaRPr lang="zh-CN" altLang="en-US"/>
          </a:p>
          <a:p>
            <a:pPr>
              <a:lnSpc>
                <a:spcPct val="160000"/>
              </a:lnSpc>
            </a:pPr>
            <a:r>
              <a:rPr lang="zh-CN" altLang="en-US">
                <a:latin typeface="宋体" charset="0"/>
                <a:cs typeface="宋体" charset="0"/>
                <a:sym typeface="+mn-ea"/>
              </a:rPr>
              <a:t>※</a:t>
            </a:r>
            <a:r>
              <a:rPr lang="zh-CN" altLang="en-US"/>
              <a:t>加强信息安全保障：建立健全信息安全防护体系，加强网络安全监测和预警，提高应对网络攻击的能力。</a:t>
            </a:r>
            <a:r>
              <a:rPr lang="zh-CN" altLang="en-US">
                <a:latin typeface="宋体" charset="0"/>
                <a:cs typeface="宋体" charset="0"/>
                <a:sym typeface="+mn-ea"/>
              </a:rPr>
              <a:t>※</a:t>
            </a:r>
            <a:r>
              <a:rPr lang="zh-CN" altLang="en-US"/>
              <a:t>加强信息安全法律法规建设，为电子政务发展提供法律保障。</a:t>
            </a:r>
            <a:endParaRPr lang="zh-CN" altLang="en-US"/>
          </a:p>
          <a:p>
            <a:pPr>
              <a:lnSpc>
                <a:spcPct val="160000"/>
              </a:lnSpc>
            </a:pPr>
            <a:r>
              <a:rPr lang="zh-CN" altLang="en-US">
                <a:latin typeface="宋体" charset="0"/>
                <a:cs typeface="宋体" charset="0"/>
                <a:sym typeface="+mn-ea"/>
              </a:rPr>
              <a:t>※</a:t>
            </a:r>
            <a:r>
              <a:rPr lang="zh-CN" altLang="en-US"/>
              <a:t>优化政务服务流程：以用户为中心，优化政务服务流程，简化办事程序，提高办事效率。加强电子政务平台的用户体验设计，提升公众的获得感和满意度。</a:t>
            </a:r>
            <a:endParaRPr lang="zh-CN" altLang="en-US"/>
          </a:p>
          <a:p>
            <a:pPr>
              <a:lnSpc>
                <a:spcPct val="160000"/>
              </a:lnSpc>
            </a:pPr>
            <a:r>
              <a:rPr lang="zh-CN" altLang="en-US">
                <a:latin typeface="宋体" charset="0"/>
                <a:cs typeface="宋体" charset="0"/>
                <a:sym typeface="+mn-ea"/>
              </a:rPr>
              <a:t>※</a:t>
            </a:r>
            <a:r>
              <a:rPr lang="zh-CN" altLang="en-US"/>
              <a:t>推进数据共享与开放：建立政府数据共享机制，打破部门壁垒，促进数据资源的流通和利用。同时，逐步开放政府数据资源，推动社会力量的参与，释放数据价值。</a:t>
            </a:r>
            <a:endParaRPr lang="zh-CN" altLang="en-US"/>
          </a:p>
          <a:p>
            <a:pPr>
              <a:lnSpc>
                <a:spcPct val="160000"/>
              </a:lnSpc>
            </a:pPr>
            <a:r>
              <a:rPr lang="zh-CN" altLang="en-US">
                <a:latin typeface="宋体" charset="0"/>
                <a:cs typeface="宋体" charset="0"/>
                <a:sym typeface="+mn-ea"/>
              </a:rPr>
              <a:t>※</a:t>
            </a:r>
            <a:r>
              <a:rPr lang="zh-CN" altLang="en-US"/>
              <a:t>此外，还可以加强电子政务人才培养，提升政府工作人员的信息技术应用能力，为电子政务发展提供有力的人才保障。同时，加强与国际先进经验的交流与合作，借鉴国外电子政务建设的成功经验，推动我国电子政务事业不断向前发展</a:t>
            </a:r>
            <a:endParaRPr lang="zh-CN" altLang="en-US"/>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626110" y="302895"/>
            <a:ext cx="6096000" cy="645160"/>
          </a:xfrm>
          <a:prstGeom prst="rect">
            <a:avLst/>
          </a:prstGeom>
          <a:noFill/>
        </p:spPr>
        <p:txBody>
          <a:bodyPr wrap="square" rtlCol="0" anchor="t">
            <a:spAutoFit/>
          </a:bodyPr>
          <a:p>
            <a:pPr marL="0" marR="0" lvl="0" indent="0" algn="l" defTabSz="914400" rtl="0" eaLnBrk="1" fontAlgn="auto" latinLnBrk="0" hangingPunct="1">
              <a:lnSpc>
                <a:spcPct val="150000"/>
              </a:lnSpc>
              <a:spcBef>
                <a:spcPts val="0"/>
              </a:spcBef>
              <a:spcAft>
                <a:spcPts val="0"/>
              </a:spcAft>
              <a:buClrTx/>
              <a:buSzTx/>
              <a:buFontTx/>
              <a:buNone/>
              <a:defRPr/>
            </a:pPr>
            <a:r>
              <a:rPr lang="zh-CN" altLang="en-US" sz="2400" noProof="0">
                <a:ln>
                  <a:noFill/>
                </a:ln>
                <a:solidFill>
                  <a:schemeClr val="accent1"/>
                </a:solidFill>
                <a:effectLst/>
                <a:uLnTx/>
                <a:uFillTx/>
                <a:latin typeface="Calibri Light"/>
                <a:ea typeface="微软雅黑 Light"/>
                <a:cs typeface="+mn-ea"/>
                <a:sym typeface="+mn-lt"/>
              </a:rPr>
              <a:t>参考文献</a:t>
            </a:r>
            <a:endParaRPr lang="zh-CN" altLang="en-US" sz="2400" noProof="0">
              <a:ln>
                <a:noFill/>
              </a:ln>
              <a:solidFill>
                <a:schemeClr val="accent1"/>
              </a:solidFill>
              <a:effectLst/>
              <a:uLnTx/>
              <a:uFillTx/>
              <a:latin typeface="Calibri Light"/>
              <a:ea typeface="微软雅黑 Light"/>
              <a:cs typeface="+mn-ea"/>
              <a:sym typeface="+mn-lt"/>
            </a:endParaRPr>
          </a:p>
        </p:txBody>
      </p:sp>
      <p:sp>
        <p:nvSpPr>
          <p:cNvPr id="3" name="文本框 2"/>
          <p:cNvSpPr txBox="1"/>
          <p:nvPr/>
        </p:nvSpPr>
        <p:spPr>
          <a:xfrm>
            <a:off x="3048000" y="3291205"/>
            <a:ext cx="6096000" cy="275590"/>
          </a:xfrm>
          <a:prstGeom prst="rect">
            <a:avLst/>
          </a:prstGeom>
          <a:noFill/>
        </p:spPr>
        <p:txBody>
          <a:bodyPr wrap="square" rtlCol="0" anchor="t">
            <a:spAutoFit/>
          </a:bodyPr>
          <a:p>
            <a:r>
              <a:rPr lang="zh-CN" altLang="en-US" sz="1200" noProof="0">
                <a:ln>
                  <a:noFill/>
                </a:ln>
                <a:solidFill>
                  <a:prstClr val="white"/>
                </a:solidFill>
                <a:effectLst/>
                <a:uLnTx/>
                <a:uFillTx/>
                <a:latin typeface="Calibri Light"/>
                <a:ea typeface="微软雅黑 Light"/>
                <a:cs typeface="+mn-ea"/>
                <a:sym typeface="+mn-lt"/>
              </a:rPr>
              <a:t>跨部门协作与信息共享</a:t>
            </a:r>
            <a:endParaRPr lang="zh-CN" altLang="en-US" sz="1200" noProof="0">
              <a:ln>
                <a:noFill/>
              </a:ln>
              <a:solidFill>
                <a:prstClr val="white"/>
              </a:solidFill>
              <a:effectLst/>
              <a:uLnTx/>
              <a:uFillTx/>
              <a:latin typeface="Calibri Light"/>
              <a:ea typeface="微软雅黑 Light"/>
              <a:cs typeface="+mn-ea"/>
              <a:sym typeface="+mn-lt"/>
            </a:endParaRPr>
          </a:p>
        </p:txBody>
      </p:sp>
      <p:sp>
        <p:nvSpPr>
          <p:cNvPr id="5" name="文本框 4"/>
          <p:cNvSpPr txBox="1"/>
          <p:nvPr/>
        </p:nvSpPr>
        <p:spPr>
          <a:xfrm>
            <a:off x="626745" y="948690"/>
            <a:ext cx="10916285" cy="4413885"/>
          </a:xfrm>
          <a:prstGeom prst="rect">
            <a:avLst/>
          </a:prstGeom>
          <a:noFill/>
        </p:spPr>
        <p:txBody>
          <a:bodyPr wrap="square" rtlCol="0" anchor="t">
            <a:noAutofit/>
          </a:bodyPr>
          <a:p>
            <a:r>
              <a:rPr lang="zh-CN" altLang="en-US"/>
              <a:t>参考文献：</a:t>
            </a:r>
            <a:endParaRPr lang="zh-CN" altLang="en-US"/>
          </a:p>
          <a:p>
            <a:r>
              <a:rPr lang="zh-CN" altLang="en-US"/>
              <a:t>[1]曾星媛.基于电子政务的政府业务流程再造研究[J].情报检索，2007（7）：78-80.</a:t>
            </a:r>
            <a:endParaRPr lang="zh-CN" altLang="en-US"/>
          </a:p>
          <a:p>
            <a:r>
              <a:rPr lang="zh-CN" altLang="en-US"/>
              <a:t>[2]杨志丹.电子政务信息资源整合研究[J].福建电脑，2010（9）：42-44.</a:t>
            </a:r>
            <a:endParaRPr lang="zh-CN" altLang="en-US"/>
          </a:p>
          <a:p>
            <a:r>
              <a:rPr lang="zh-CN" altLang="en-US"/>
              <a:t>[3]赵宁.如何提升电子综合素质[J].世纪桥，2012（23）：132-133.</a:t>
            </a:r>
            <a:endParaRPr lang="zh-CN" altLang="en-US"/>
          </a:p>
          <a:p>
            <a:r>
              <a:rPr lang="zh-CN" altLang="en-US"/>
              <a:t>[4]吴新博.对我国中小城市电子政务运作模式若干问题的研究[J].牡丹江师范学院学报（哲社版），2008（4）：16-19.</a:t>
            </a:r>
            <a:endParaRPr lang="zh-CN" altLang="en-US"/>
          </a:p>
          <a:p>
            <a:r>
              <a:rPr lang="zh-CN" altLang="en-US"/>
              <a:t>[5]咸辉.电子政务与政府业务流程再造[J].西北师大学报（社会科学版），2008（6）：112-114.</a:t>
            </a:r>
            <a:endParaRPr lang="zh-CN" altLang="en-US"/>
          </a:p>
          <a:p>
            <a:r>
              <a:rPr lang="zh-CN" altLang="en-US"/>
              <a:t>[6]陶明华，王华，刘秋生.电子政务建设中信息资源整合策略的研究[J].商场现代化，2006，（3月下旬刊）：112-113.</a:t>
            </a:r>
            <a:endParaRPr lang="zh-CN" altLang="en-US"/>
          </a:p>
          <a:p>
            <a:r>
              <a:rPr lang="zh-CN" altLang="en-US"/>
              <a:t>[7]张建国.电子政务建设中的政府信息资源整合[J].中国信息界，2007（10）：26-28.</a:t>
            </a:r>
            <a:endParaRPr lang="zh-CN" altLang="en-US"/>
          </a:p>
          <a:p>
            <a:r>
              <a:rPr lang="zh-CN" altLang="en-US"/>
              <a:t>[8]杨路明等.电子政务（第二版）[M].北京：电子工业出版社， 2010.</a:t>
            </a:r>
            <a:endParaRPr lang="zh-CN" altLang="en-US"/>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文本框4"/>
          <p:cNvSpPr txBox="1"/>
          <p:nvPr/>
        </p:nvSpPr>
        <p:spPr>
          <a:xfrm>
            <a:off x="3979545" y="2437130"/>
            <a:ext cx="4060190" cy="119888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7200" b="1" i="0" u="none" strike="noStrike" kern="1200" cap="none" spc="225" normalizeH="0" baseline="0" noProof="0">
                <a:ln>
                  <a:noFill/>
                </a:ln>
                <a:solidFill>
                  <a:prstClr val="white"/>
                </a:solidFill>
                <a:effectLst>
                  <a:outerShdw blurRad="101600" dist="101600" dir="5400000" algn="ctr" rotWithShape="0">
                    <a:srgbClr val="000000">
                      <a:alpha val="15000"/>
                    </a:srgbClr>
                  </a:outerShdw>
                </a:effectLst>
                <a:uLnTx/>
                <a:uFillTx/>
                <a:latin typeface="微软雅黑" panose="020B0503020204020204" pitchFamily="34" charset="-122"/>
                <a:ea typeface="微软雅黑" panose="020B0503020204020204" pitchFamily="34" charset="-122"/>
                <a:cs typeface="+mn-cs"/>
              </a:rPr>
              <a:t>感谢</a:t>
            </a:r>
            <a:r>
              <a:rPr kumimoji="0" lang="zh-CN" altLang="en-US" sz="7200" b="1" i="0" u="none" strike="noStrike" kern="1200" cap="none" spc="225" normalizeH="0" baseline="0" noProof="0">
                <a:ln>
                  <a:noFill/>
                </a:ln>
                <a:solidFill>
                  <a:prstClr val="white"/>
                </a:solidFill>
                <a:effectLst>
                  <a:outerShdw blurRad="101600" dist="101600" dir="5400000" algn="ctr" rotWithShape="0">
                    <a:srgbClr val="000000">
                      <a:alpha val="15000"/>
                    </a:srgbClr>
                  </a:outerShdw>
                </a:effectLst>
                <a:uLnTx/>
                <a:uFillTx/>
                <a:latin typeface="微软雅黑" panose="020B0503020204020204" pitchFamily="34" charset="-122"/>
                <a:ea typeface="微软雅黑" panose="020B0503020204020204" pitchFamily="34" charset="-122"/>
                <a:cs typeface="+mn-cs"/>
              </a:rPr>
              <a:t>观看</a:t>
            </a:r>
            <a:endParaRPr kumimoji="0" lang="zh-CN" altLang="en-US" sz="7200" b="1" i="0" u="none" strike="noStrike" kern="1200" cap="none" spc="225" normalizeH="0" baseline="0" noProof="0">
              <a:ln>
                <a:noFill/>
              </a:ln>
              <a:solidFill>
                <a:prstClr val="white"/>
              </a:solidFill>
              <a:effectLst>
                <a:outerShdw blurRad="101600" dist="101600" dir="5400000" algn="ctr" rotWithShape="0">
                  <a:srgbClr val="000000">
                    <a:alpha val="15000"/>
                  </a:srgbClr>
                </a:outerShdw>
              </a:effectLst>
              <a:uLnTx/>
              <a:uFillTx/>
              <a:latin typeface="微软雅黑" panose="020B0503020204020204" pitchFamily="34" charset="-122"/>
              <a:ea typeface="微软雅黑" panose="020B0503020204020204" pitchFamily="34" charset="-122"/>
              <a:cs typeface="+mn-cs"/>
            </a:endParaRPr>
          </a:p>
        </p:txBody>
      </p:sp>
      <p:sp>
        <p:nvSpPr>
          <p:cNvPr id="6" name="矩形 5"/>
          <p:cNvSpPr/>
          <p:nvPr/>
        </p:nvSpPr>
        <p:spPr>
          <a:xfrm>
            <a:off x="337457" y="370114"/>
            <a:ext cx="11310257" cy="5900057"/>
          </a:xfrm>
          <a:prstGeom prst="rect">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Light"/>
              <a:ea typeface="微软雅黑 Light"/>
              <a:cs typeface="+mn-cs"/>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文本框 37"/>
          <p:cNvSpPr txBox="1"/>
          <p:nvPr/>
        </p:nvSpPr>
        <p:spPr>
          <a:xfrm>
            <a:off x="567330" y="407938"/>
            <a:ext cx="2931795" cy="829945"/>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lang="zh-CN" altLang="en-US" sz="2400" b="1" noProof="0">
                <a:ln>
                  <a:noFill/>
                </a:ln>
                <a:solidFill>
                  <a:srgbClr val="9D2A23"/>
                </a:solidFill>
                <a:effectLst/>
                <a:uLnTx/>
                <a:uFillTx/>
                <a:latin typeface="微软雅黑"/>
                <a:ea typeface="微软雅黑"/>
                <a:sym typeface="+mn-lt"/>
              </a:rPr>
              <a:t>电子政务系统的定义</a:t>
            </a:r>
            <a:endParaRPr kumimoji="0" lang="zh-CN" altLang="en-US" sz="2400" b="0" i="0" u="none" strike="noStrike" kern="1200" cap="none" spc="0" normalizeH="0" baseline="0" noProof="0">
              <a:ln>
                <a:noFill/>
              </a:ln>
              <a:solidFill>
                <a:prstClr val="white"/>
              </a:solidFill>
              <a:effectLst/>
              <a:uLnTx/>
              <a:uFillTx/>
              <a:latin typeface="Calibri Light"/>
              <a:ea typeface="微软雅黑 Light"/>
              <a:cs typeface="+mn-ea"/>
              <a:sym typeface="+mn-lt"/>
            </a:endParaRPr>
          </a:p>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2400" b="1" i="0" u="none" strike="noStrike" kern="1200" cap="none" spc="0" normalizeH="0" baseline="0" noProof="0">
              <a:ln>
                <a:noFill/>
              </a:ln>
              <a:solidFill>
                <a:srgbClr val="9D2A23"/>
              </a:solidFill>
              <a:effectLst/>
              <a:uLnTx/>
              <a:uFillTx/>
              <a:latin typeface="微软雅黑"/>
              <a:ea typeface="微软雅黑"/>
              <a:cs typeface="+mn-cs"/>
            </a:endParaRPr>
          </a:p>
        </p:txBody>
      </p:sp>
      <p:sp>
        <p:nvSpPr>
          <p:cNvPr id="23" name="Rectangle 120"/>
          <p:cNvSpPr/>
          <p:nvPr/>
        </p:nvSpPr>
        <p:spPr>
          <a:xfrm>
            <a:off x="555625" y="835660"/>
            <a:ext cx="6528435" cy="818515"/>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1050" b="0" i="0" u="none" strike="noStrike" kern="1200" cap="none" spc="0" normalizeH="0" baseline="0" noProof="0">
                <a:ln>
                  <a:noFill/>
                </a:ln>
                <a:solidFill>
                  <a:prstClr val="black">
                    <a:lumMod val="75000"/>
                    <a:lumOff val="25000"/>
                  </a:prstClr>
                </a:solidFill>
                <a:effectLst/>
                <a:uLnTx/>
                <a:uFillTx/>
                <a:latin typeface="Calibri Light"/>
                <a:ea typeface="微软雅黑 Light"/>
                <a:cs typeface="+mn-ea"/>
                <a:sym typeface="+mn-lt"/>
              </a:rPr>
              <a:t>电子政务系统是指利用信息和通信技术（ICT）来支持政府机构的运作和提供公共服务的系统。它涵盖了政府与公民、政府与企业、政府与政府之间的互动和信息交流。电子政务系统的目标是提高政府的效率、透明度和责任性，提供更便捷、可靠和高质量的公共服务，促进公民参与和民主治理。</a:t>
            </a:r>
            <a:endParaRPr kumimoji="0" lang="zh-CN" altLang="en-US" sz="1050" b="0" i="0" u="none" strike="noStrike" kern="1200" cap="none" spc="0" normalizeH="0" baseline="0" noProof="0">
              <a:ln>
                <a:noFill/>
              </a:ln>
              <a:solidFill>
                <a:prstClr val="black">
                  <a:lumMod val="75000"/>
                  <a:lumOff val="25000"/>
                </a:prstClr>
              </a:solidFill>
              <a:effectLst/>
              <a:uLnTx/>
              <a:uFillTx/>
              <a:latin typeface="Calibri Light"/>
              <a:ea typeface="微软雅黑 Light"/>
              <a:cs typeface="+mn-ea"/>
              <a:sym typeface="+mn-lt"/>
            </a:endParaRPr>
          </a:p>
        </p:txBody>
      </p:sp>
      <p:sp>
        <p:nvSpPr>
          <p:cNvPr id="32" name="文本框 31" descr="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
          <p:cNvSpPr txBox="1"/>
          <p:nvPr/>
        </p:nvSpPr>
        <p:spPr>
          <a:xfrm>
            <a:off x="1477668" y="2009337"/>
            <a:ext cx="1558290" cy="368300"/>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a:ln>
                  <a:noFill/>
                </a:ln>
                <a:solidFill>
                  <a:srgbClr val="9D2A23"/>
                </a:solidFill>
                <a:effectLst/>
                <a:uLnTx/>
                <a:uFillTx/>
                <a:latin typeface="微软雅黑"/>
                <a:ea typeface="微软雅黑"/>
                <a:cs typeface="+mn-cs"/>
                <a:sym typeface="+mn-lt"/>
              </a:rPr>
              <a:t>提高政府效率</a:t>
            </a:r>
            <a:endParaRPr kumimoji="0" lang="zh-CN" altLang="en-US" sz="1800" b="1" i="0" u="none" strike="noStrike" kern="1200" cap="none" spc="0" normalizeH="0" baseline="0" noProof="0">
              <a:ln>
                <a:noFill/>
              </a:ln>
              <a:solidFill>
                <a:srgbClr val="9D2A23"/>
              </a:solidFill>
              <a:effectLst/>
              <a:uLnTx/>
              <a:uFillTx/>
              <a:latin typeface="微软雅黑"/>
              <a:ea typeface="微软雅黑"/>
              <a:cs typeface="+mn-cs"/>
              <a:sym typeface="+mn-lt"/>
            </a:endParaRPr>
          </a:p>
        </p:txBody>
      </p:sp>
      <p:sp>
        <p:nvSpPr>
          <p:cNvPr id="33" name="矩形 32" descr="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
          <p:cNvSpPr/>
          <p:nvPr/>
        </p:nvSpPr>
        <p:spPr>
          <a:xfrm>
            <a:off x="1477645" y="2249805"/>
            <a:ext cx="4965065" cy="922020"/>
          </a:xfrm>
          <a:prstGeom prst="rect">
            <a:avLst/>
          </a:prstGeom>
        </p:spPr>
        <p:txBody>
          <a:bodyPr wrap="square">
            <a:spAutoFit/>
          </a:bodyPr>
          <a:lstStyle/>
          <a:p>
            <a:pPr marL="0" marR="0" lvl="0" indent="0" algn="l" defTabSz="457200" rtl="0" eaLnBrk="1" fontAlgn="auto" latinLnBrk="0" hangingPunct="1">
              <a:lnSpc>
                <a:spcPct val="150000"/>
              </a:lnSpc>
              <a:spcBef>
                <a:spcPts val="0"/>
              </a:spcBef>
              <a:spcAft>
                <a:spcPts val="0"/>
              </a:spcAft>
              <a:buClr>
                <a:srgbClr val="E7E6E6">
                  <a:lumMod val="10000"/>
                </a:srgbClr>
              </a:buClr>
              <a:buSzTx/>
              <a:buFontTx/>
              <a:buNone/>
              <a:defRPr/>
            </a:pPr>
            <a:r>
              <a:rPr kumimoji="0" lang="zh-CN" altLang="en-US" sz="1200" b="0" i="0" u="none" strike="noStrike" kern="1200" cap="none" spc="0" normalizeH="0" baseline="0" noProof="0">
                <a:ln>
                  <a:noFill/>
                </a:ln>
                <a:solidFill>
                  <a:prstClr val="black">
                    <a:lumMod val="75000"/>
                    <a:lumOff val="25000"/>
                  </a:prstClr>
                </a:solidFill>
                <a:effectLst/>
                <a:uLnTx/>
                <a:uFillTx/>
                <a:latin typeface="Calibri Light"/>
                <a:ea typeface="微软雅黑 Light"/>
                <a:cs typeface="+mn-ea"/>
                <a:sym typeface="Calibri" panose="020F0502020204030204" pitchFamily="34" charset="0"/>
              </a:rPr>
              <a:t>电子政务系统旨在通过数字化和自动化流程，减少行政程序的复杂性和时间成本，提高政府机构的工作效率。通过在线申请、电子文件管理、自动化审批等功能，可以加速政府决策和服务的提供。</a:t>
            </a:r>
            <a:endParaRPr kumimoji="0" lang="zh-CN" altLang="en-US" sz="1200" b="0" i="0" u="none" strike="noStrike" kern="1200" cap="none" spc="0" normalizeH="0" baseline="0" noProof="0">
              <a:ln>
                <a:noFill/>
              </a:ln>
              <a:solidFill>
                <a:prstClr val="black">
                  <a:lumMod val="75000"/>
                  <a:lumOff val="25000"/>
                </a:prstClr>
              </a:solidFill>
              <a:effectLst/>
              <a:uLnTx/>
              <a:uFillTx/>
              <a:latin typeface="Calibri Light"/>
              <a:ea typeface="微软雅黑 Light"/>
              <a:cs typeface="+mn-ea"/>
              <a:sym typeface="Calibri" panose="020F0502020204030204" pitchFamily="34" charset="0"/>
            </a:endParaRPr>
          </a:p>
        </p:txBody>
      </p:sp>
      <p:sp>
        <p:nvSpPr>
          <p:cNvPr id="34" name="文本框 33" descr="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
          <p:cNvSpPr txBox="1"/>
          <p:nvPr/>
        </p:nvSpPr>
        <p:spPr>
          <a:xfrm>
            <a:off x="1477668" y="3085208"/>
            <a:ext cx="1787525" cy="368300"/>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a:ln>
                  <a:noFill/>
                </a:ln>
                <a:solidFill>
                  <a:srgbClr val="9D2A23"/>
                </a:solidFill>
                <a:effectLst/>
                <a:uLnTx/>
                <a:uFillTx/>
                <a:latin typeface="微软雅黑"/>
                <a:ea typeface="微软雅黑"/>
                <a:cs typeface="+mn-cs"/>
                <a:sym typeface="+mn-lt"/>
              </a:rPr>
              <a:t>增加政府透明度</a:t>
            </a:r>
            <a:endParaRPr kumimoji="0" lang="zh-CN" altLang="en-US" sz="1800" b="1" i="0" u="none" strike="noStrike" kern="1200" cap="none" spc="0" normalizeH="0" baseline="0" noProof="0">
              <a:ln>
                <a:noFill/>
              </a:ln>
              <a:solidFill>
                <a:srgbClr val="9D2A23"/>
              </a:solidFill>
              <a:effectLst/>
              <a:uLnTx/>
              <a:uFillTx/>
              <a:latin typeface="微软雅黑"/>
              <a:ea typeface="微软雅黑"/>
              <a:cs typeface="+mn-cs"/>
              <a:sym typeface="+mn-lt"/>
            </a:endParaRPr>
          </a:p>
        </p:txBody>
      </p:sp>
      <p:sp>
        <p:nvSpPr>
          <p:cNvPr id="35" name="矩形 34" descr="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
          <p:cNvSpPr/>
          <p:nvPr/>
        </p:nvSpPr>
        <p:spPr>
          <a:xfrm>
            <a:off x="1477645" y="3454400"/>
            <a:ext cx="5021580" cy="922020"/>
          </a:xfrm>
          <a:prstGeom prst="rect">
            <a:avLst/>
          </a:prstGeom>
        </p:spPr>
        <p:txBody>
          <a:bodyPr wrap="square">
            <a:spAutoFit/>
          </a:bodyPr>
          <a:lstStyle/>
          <a:p>
            <a:pPr marL="0" marR="0" lvl="0" indent="0" algn="l" defTabSz="457200" rtl="0" eaLnBrk="1" fontAlgn="auto" latinLnBrk="0" hangingPunct="1">
              <a:lnSpc>
                <a:spcPct val="150000"/>
              </a:lnSpc>
              <a:spcBef>
                <a:spcPts val="0"/>
              </a:spcBef>
              <a:spcAft>
                <a:spcPts val="0"/>
              </a:spcAft>
              <a:buClr>
                <a:srgbClr val="E7E6E6">
                  <a:lumMod val="10000"/>
                </a:srgbClr>
              </a:buClr>
              <a:buSzTx/>
              <a:buFontTx/>
              <a:buNone/>
              <a:defRPr/>
            </a:pPr>
            <a:r>
              <a:rPr kumimoji="0" lang="zh-CN" altLang="en-US" sz="1200" b="0" i="0" u="none" strike="noStrike" kern="1200" cap="none" spc="0" normalizeH="0" baseline="0" noProof="0">
                <a:ln>
                  <a:noFill/>
                </a:ln>
                <a:solidFill>
                  <a:prstClr val="black">
                    <a:lumMod val="75000"/>
                    <a:lumOff val="25000"/>
                  </a:prstClr>
                </a:solidFill>
                <a:effectLst/>
                <a:uLnTx/>
                <a:uFillTx/>
                <a:latin typeface="Calibri Light"/>
                <a:ea typeface="微软雅黑 Light"/>
                <a:cs typeface="+mn-ea"/>
                <a:sym typeface="Calibri" panose="020F0502020204030204" pitchFamily="34" charset="0"/>
              </a:rPr>
              <a:t>电子政务系统通过公开和共享政府信息，提高政府的透明度和信息公开度。公民可以获取政府决策、政策和服务的相关信息，监督政府行为并参与公共事务。</a:t>
            </a:r>
            <a:endParaRPr kumimoji="0" lang="zh-CN" altLang="en-US" sz="1200" b="0" i="0" u="none" strike="noStrike" kern="1200" cap="none" spc="0" normalizeH="0" baseline="0" noProof="0">
              <a:ln>
                <a:noFill/>
              </a:ln>
              <a:solidFill>
                <a:prstClr val="black">
                  <a:lumMod val="75000"/>
                  <a:lumOff val="25000"/>
                </a:prstClr>
              </a:solidFill>
              <a:effectLst/>
              <a:uLnTx/>
              <a:uFillTx/>
              <a:latin typeface="Calibri Light"/>
              <a:ea typeface="微软雅黑 Light"/>
              <a:cs typeface="+mn-ea"/>
              <a:sym typeface="Calibri" panose="020F0502020204030204" pitchFamily="34" charset="0"/>
            </a:endParaRPr>
          </a:p>
        </p:txBody>
      </p:sp>
      <p:sp>
        <p:nvSpPr>
          <p:cNvPr id="36" name="文本框 35" descr="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
          <p:cNvSpPr txBox="1"/>
          <p:nvPr/>
        </p:nvSpPr>
        <p:spPr>
          <a:xfrm>
            <a:off x="1477668" y="4254802"/>
            <a:ext cx="2475230" cy="368300"/>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a:ln>
                  <a:noFill/>
                </a:ln>
                <a:solidFill>
                  <a:srgbClr val="9D2A23"/>
                </a:solidFill>
                <a:effectLst/>
                <a:uLnTx/>
                <a:uFillTx/>
                <a:latin typeface="微软雅黑"/>
                <a:ea typeface="微软雅黑"/>
                <a:cs typeface="+mn-cs"/>
                <a:sym typeface="+mn-lt"/>
              </a:rPr>
              <a:t>提供高质量的公共服务</a:t>
            </a:r>
            <a:endParaRPr kumimoji="0" lang="zh-CN" altLang="en-US" sz="1800" b="1" i="0" u="none" strike="noStrike" kern="1200" cap="none" spc="0" normalizeH="0" baseline="0" noProof="0">
              <a:ln>
                <a:noFill/>
              </a:ln>
              <a:solidFill>
                <a:srgbClr val="9D2A23"/>
              </a:solidFill>
              <a:effectLst/>
              <a:uLnTx/>
              <a:uFillTx/>
              <a:latin typeface="微软雅黑"/>
              <a:ea typeface="微软雅黑"/>
              <a:cs typeface="+mn-cs"/>
              <a:sym typeface="+mn-lt"/>
            </a:endParaRPr>
          </a:p>
        </p:txBody>
      </p:sp>
      <p:sp>
        <p:nvSpPr>
          <p:cNvPr id="37" name="矩形 36" descr="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
          <p:cNvSpPr/>
          <p:nvPr/>
        </p:nvSpPr>
        <p:spPr>
          <a:xfrm>
            <a:off x="1477645" y="4491990"/>
            <a:ext cx="4965065" cy="922020"/>
          </a:xfrm>
          <a:prstGeom prst="rect">
            <a:avLst/>
          </a:prstGeom>
        </p:spPr>
        <p:txBody>
          <a:bodyPr wrap="square">
            <a:spAutoFit/>
          </a:bodyPr>
          <a:lstStyle/>
          <a:p>
            <a:pPr marL="0" marR="0" lvl="0" indent="0" algn="l" defTabSz="457200" rtl="0" eaLnBrk="1" fontAlgn="auto" latinLnBrk="0" hangingPunct="1">
              <a:lnSpc>
                <a:spcPct val="150000"/>
              </a:lnSpc>
              <a:spcBef>
                <a:spcPts val="0"/>
              </a:spcBef>
              <a:spcAft>
                <a:spcPts val="0"/>
              </a:spcAft>
              <a:buClr>
                <a:srgbClr val="E7E6E6">
                  <a:lumMod val="10000"/>
                </a:srgbClr>
              </a:buClr>
              <a:buSzTx/>
              <a:buFontTx/>
              <a:buNone/>
              <a:defRPr/>
            </a:pPr>
            <a:r>
              <a:rPr kumimoji="0" lang="zh-CN" altLang="en-US" sz="1200" b="0" i="0" u="none" strike="noStrike" kern="1200" cap="none" spc="0" normalizeH="0" baseline="0" noProof="0">
                <a:ln>
                  <a:noFill/>
                </a:ln>
                <a:solidFill>
                  <a:prstClr val="black">
                    <a:lumMod val="75000"/>
                    <a:lumOff val="25000"/>
                  </a:prstClr>
                </a:solidFill>
                <a:effectLst/>
                <a:uLnTx/>
                <a:uFillTx/>
                <a:latin typeface="Calibri Light"/>
                <a:ea typeface="微软雅黑 Light"/>
                <a:cs typeface="+mn-ea"/>
                <a:sym typeface="Calibri" panose="020F0502020204030204" pitchFamily="34" charset="0"/>
              </a:rPr>
              <a:t>电子政务系统通过数字化和在线化的方式，提供更便捷、可靠和高质量的公共服务。公民可以通过互联网渠道申请证件、缴纳税款、查询信息等，无需排队等候或进行繁琐的纸质手续。</a:t>
            </a:r>
            <a:endParaRPr kumimoji="0" lang="zh-CN" altLang="en-US" sz="1200" b="0" i="0" u="none" strike="noStrike" kern="1200" cap="none" spc="0" normalizeH="0" baseline="0" noProof="0">
              <a:ln>
                <a:noFill/>
              </a:ln>
              <a:solidFill>
                <a:prstClr val="black">
                  <a:lumMod val="75000"/>
                  <a:lumOff val="25000"/>
                </a:prstClr>
              </a:solidFill>
              <a:effectLst/>
              <a:uLnTx/>
              <a:uFillTx/>
              <a:latin typeface="Calibri Light"/>
              <a:ea typeface="微软雅黑 Light"/>
              <a:cs typeface="+mn-ea"/>
              <a:sym typeface="Calibri" panose="020F0502020204030204" pitchFamily="34" charset="0"/>
            </a:endParaRPr>
          </a:p>
        </p:txBody>
      </p:sp>
      <p:sp>
        <p:nvSpPr>
          <p:cNvPr id="39" name="椭圆 38"/>
          <p:cNvSpPr/>
          <p:nvPr/>
        </p:nvSpPr>
        <p:spPr>
          <a:xfrm>
            <a:off x="759725" y="2009210"/>
            <a:ext cx="648748" cy="648748"/>
          </a:xfrm>
          <a:prstGeom prst="ellipse">
            <a:avLst/>
          </a:prstGeom>
          <a:solidFill>
            <a:srgbClr val="9D2A23"/>
          </a:solidFill>
          <a:ln w="12700" cap="flat" cmpd="sng" algn="ctr">
            <a:noFill/>
            <a:prstDash val="solid"/>
            <a:miter lim="800000"/>
          </a:ln>
          <a:effectLst/>
        </p:spPr>
        <p:txBody>
          <a:bodyPr rtlCol="0" anchor="ctr"/>
          <a:lstStyle/>
          <a:p>
            <a:pPr marL="0" marR="0" lvl="0" indent="0" algn="ctr" defTabSz="12192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Calibri Light"/>
              <a:ea typeface="微软雅黑 Light"/>
              <a:cs typeface="+mn-cs"/>
            </a:endParaRPr>
          </a:p>
        </p:txBody>
      </p:sp>
      <p:sp>
        <p:nvSpPr>
          <p:cNvPr id="40" name="椭圆 39"/>
          <p:cNvSpPr/>
          <p:nvPr/>
        </p:nvSpPr>
        <p:spPr>
          <a:xfrm>
            <a:off x="759725" y="3272696"/>
            <a:ext cx="648748" cy="648748"/>
          </a:xfrm>
          <a:prstGeom prst="ellipse">
            <a:avLst/>
          </a:prstGeom>
          <a:solidFill>
            <a:srgbClr val="9D2A23"/>
          </a:solidFill>
          <a:ln w="12700" cap="flat" cmpd="sng" algn="ctr">
            <a:noFill/>
            <a:prstDash val="solid"/>
            <a:miter lim="800000"/>
          </a:ln>
          <a:effectLst/>
        </p:spPr>
        <p:txBody>
          <a:bodyPr rtlCol="0" anchor="ctr"/>
          <a:lstStyle/>
          <a:p>
            <a:pPr marL="0" marR="0" lvl="0" indent="0" algn="ctr" defTabSz="12192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Calibri Light"/>
              <a:ea typeface="微软雅黑 Light"/>
              <a:cs typeface="+mn-cs"/>
            </a:endParaRPr>
          </a:p>
        </p:txBody>
      </p:sp>
      <p:sp>
        <p:nvSpPr>
          <p:cNvPr id="42" name="Freeform 5" descr="e7d195523061f1c09e9d68d7cf438b91ef959ecb14fc25d26BBA7F7DBC18E55DFF4014AF651F0BF2569D4B6C1DA7F1A4683A481403BD872FC687266AD13265C1DE7C373772FD8728ABDD69ADD03BFF5BE2862BC891DBB79EB73C15828F0DF1DC2F0B1C670C38CB84D872D3C6C609B3C2C95C34232EA5F7BBA4BF190274E430E03C02613D2AC7931007E66AA5AE319EC6"/>
          <p:cNvSpPr>
            <a:spLocks noEditPoints="1"/>
          </p:cNvSpPr>
          <p:nvPr/>
        </p:nvSpPr>
        <p:spPr bwMode="auto">
          <a:xfrm>
            <a:off x="923629" y="2202923"/>
            <a:ext cx="320936" cy="273731"/>
          </a:xfrm>
          <a:custGeom>
            <a:avLst/>
            <a:gdLst>
              <a:gd name="T0" fmla="*/ 689 w 746"/>
              <a:gd name="T1" fmla="*/ 125 h 638"/>
              <a:gd name="T2" fmla="*/ 552 w 746"/>
              <a:gd name="T3" fmla="*/ 125 h 638"/>
              <a:gd name="T4" fmla="*/ 552 w 746"/>
              <a:gd name="T5" fmla="*/ 57 h 638"/>
              <a:gd name="T6" fmla="*/ 495 w 746"/>
              <a:gd name="T7" fmla="*/ 0 h 638"/>
              <a:gd name="T8" fmla="*/ 253 w 746"/>
              <a:gd name="T9" fmla="*/ 0 h 638"/>
              <a:gd name="T10" fmla="*/ 196 w 746"/>
              <a:gd name="T11" fmla="*/ 57 h 638"/>
              <a:gd name="T12" fmla="*/ 196 w 746"/>
              <a:gd name="T13" fmla="*/ 125 h 638"/>
              <a:gd name="T14" fmla="*/ 57 w 746"/>
              <a:gd name="T15" fmla="*/ 125 h 638"/>
              <a:gd name="T16" fmla="*/ 0 w 746"/>
              <a:gd name="T17" fmla="*/ 182 h 638"/>
              <a:gd name="T18" fmla="*/ 0 w 746"/>
              <a:gd name="T19" fmla="*/ 581 h 638"/>
              <a:gd name="T20" fmla="*/ 57 w 746"/>
              <a:gd name="T21" fmla="*/ 638 h 638"/>
              <a:gd name="T22" fmla="*/ 689 w 746"/>
              <a:gd name="T23" fmla="*/ 638 h 638"/>
              <a:gd name="T24" fmla="*/ 746 w 746"/>
              <a:gd name="T25" fmla="*/ 581 h 638"/>
              <a:gd name="T26" fmla="*/ 746 w 746"/>
              <a:gd name="T27" fmla="*/ 182 h 638"/>
              <a:gd name="T28" fmla="*/ 689 w 746"/>
              <a:gd name="T29" fmla="*/ 125 h 638"/>
              <a:gd name="T30" fmla="*/ 239 w 746"/>
              <a:gd name="T31" fmla="*/ 57 h 638"/>
              <a:gd name="T32" fmla="*/ 253 w 746"/>
              <a:gd name="T33" fmla="*/ 44 h 638"/>
              <a:gd name="T34" fmla="*/ 495 w 746"/>
              <a:gd name="T35" fmla="*/ 44 h 638"/>
              <a:gd name="T36" fmla="*/ 508 w 746"/>
              <a:gd name="T37" fmla="*/ 57 h 638"/>
              <a:gd name="T38" fmla="*/ 508 w 746"/>
              <a:gd name="T39" fmla="*/ 125 h 638"/>
              <a:gd name="T40" fmla="*/ 239 w 746"/>
              <a:gd name="T41" fmla="*/ 125 h 638"/>
              <a:gd name="T42" fmla="*/ 239 w 746"/>
              <a:gd name="T43" fmla="*/ 57 h 638"/>
              <a:gd name="T44" fmla="*/ 57 w 746"/>
              <a:gd name="T45" fmla="*/ 169 h 638"/>
              <a:gd name="T46" fmla="*/ 689 w 746"/>
              <a:gd name="T47" fmla="*/ 169 h 638"/>
              <a:gd name="T48" fmla="*/ 703 w 746"/>
              <a:gd name="T49" fmla="*/ 182 h 638"/>
              <a:gd name="T50" fmla="*/ 703 w 746"/>
              <a:gd name="T51" fmla="*/ 295 h 638"/>
              <a:gd name="T52" fmla="*/ 545 w 746"/>
              <a:gd name="T53" fmla="*/ 295 h 638"/>
              <a:gd name="T54" fmla="*/ 545 w 746"/>
              <a:gd name="T55" fmla="*/ 267 h 638"/>
              <a:gd name="T56" fmla="*/ 501 w 746"/>
              <a:gd name="T57" fmla="*/ 267 h 638"/>
              <a:gd name="T58" fmla="*/ 501 w 746"/>
              <a:gd name="T59" fmla="*/ 295 h 638"/>
              <a:gd name="T60" fmla="*/ 245 w 746"/>
              <a:gd name="T61" fmla="*/ 295 h 638"/>
              <a:gd name="T62" fmla="*/ 245 w 746"/>
              <a:gd name="T63" fmla="*/ 266 h 638"/>
              <a:gd name="T64" fmla="*/ 201 w 746"/>
              <a:gd name="T65" fmla="*/ 266 h 638"/>
              <a:gd name="T66" fmla="*/ 201 w 746"/>
              <a:gd name="T67" fmla="*/ 295 h 638"/>
              <a:gd name="T68" fmla="*/ 43 w 746"/>
              <a:gd name="T69" fmla="*/ 295 h 638"/>
              <a:gd name="T70" fmla="*/ 43 w 746"/>
              <a:gd name="T71" fmla="*/ 182 h 638"/>
              <a:gd name="T72" fmla="*/ 57 w 746"/>
              <a:gd name="T73" fmla="*/ 169 h 638"/>
              <a:gd name="T74" fmla="*/ 689 w 746"/>
              <a:gd name="T75" fmla="*/ 594 h 638"/>
              <a:gd name="T76" fmla="*/ 57 w 746"/>
              <a:gd name="T77" fmla="*/ 594 h 638"/>
              <a:gd name="T78" fmla="*/ 43 w 746"/>
              <a:gd name="T79" fmla="*/ 581 h 638"/>
              <a:gd name="T80" fmla="*/ 43 w 746"/>
              <a:gd name="T81" fmla="*/ 338 h 638"/>
              <a:gd name="T82" fmla="*/ 201 w 746"/>
              <a:gd name="T83" fmla="*/ 338 h 638"/>
              <a:gd name="T84" fmla="*/ 201 w 746"/>
              <a:gd name="T85" fmla="*/ 368 h 638"/>
              <a:gd name="T86" fmla="*/ 245 w 746"/>
              <a:gd name="T87" fmla="*/ 368 h 638"/>
              <a:gd name="T88" fmla="*/ 245 w 746"/>
              <a:gd name="T89" fmla="*/ 338 h 638"/>
              <a:gd name="T90" fmla="*/ 501 w 746"/>
              <a:gd name="T91" fmla="*/ 338 h 638"/>
              <a:gd name="T92" fmla="*/ 501 w 746"/>
              <a:gd name="T93" fmla="*/ 369 h 638"/>
              <a:gd name="T94" fmla="*/ 545 w 746"/>
              <a:gd name="T95" fmla="*/ 369 h 638"/>
              <a:gd name="T96" fmla="*/ 545 w 746"/>
              <a:gd name="T97" fmla="*/ 338 h 638"/>
              <a:gd name="T98" fmla="*/ 703 w 746"/>
              <a:gd name="T99" fmla="*/ 338 h 638"/>
              <a:gd name="T100" fmla="*/ 703 w 746"/>
              <a:gd name="T101" fmla="*/ 581 h 638"/>
              <a:gd name="T102" fmla="*/ 689 w 746"/>
              <a:gd name="T103" fmla="*/ 594 h 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746" h="638">
                <a:moveTo>
                  <a:pt x="689" y="125"/>
                </a:moveTo>
                <a:cubicBezTo>
                  <a:pt x="552" y="125"/>
                  <a:pt x="552" y="125"/>
                  <a:pt x="552" y="125"/>
                </a:cubicBezTo>
                <a:cubicBezTo>
                  <a:pt x="552" y="57"/>
                  <a:pt x="552" y="57"/>
                  <a:pt x="552" y="57"/>
                </a:cubicBezTo>
                <a:cubicBezTo>
                  <a:pt x="552" y="26"/>
                  <a:pt x="526" y="0"/>
                  <a:pt x="495" y="0"/>
                </a:cubicBezTo>
                <a:cubicBezTo>
                  <a:pt x="253" y="0"/>
                  <a:pt x="253" y="0"/>
                  <a:pt x="253" y="0"/>
                </a:cubicBezTo>
                <a:cubicBezTo>
                  <a:pt x="221" y="0"/>
                  <a:pt x="196" y="26"/>
                  <a:pt x="196" y="57"/>
                </a:cubicBezTo>
                <a:cubicBezTo>
                  <a:pt x="196" y="125"/>
                  <a:pt x="196" y="125"/>
                  <a:pt x="196" y="125"/>
                </a:cubicBezTo>
                <a:cubicBezTo>
                  <a:pt x="57" y="125"/>
                  <a:pt x="57" y="125"/>
                  <a:pt x="57" y="125"/>
                </a:cubicBezTo>
                <a:cubicBezTo>
                  <a:pt x="25" y="125"/>
                  <a:pt x="0" y="151"/>
                  <a:pt x="0" y="182"/>
                </a:cubicBezTo>
                <a:cubicBezTo>
                  <a:pt x="0" y="581"/>
                  <a:pt x="0" y="581"/>
                  <a:pt x="0" y="581"/>
                </a:cubicBezTo>
                <a:cubicBezTo>
                  <a:pt x="0" y="612"/>
                  <a:pt x="25" y="638"/>
                  <a:pt x="57" y="638"/>
                </a:cubicBezTo>
                <a:cubicBezTo>
                  <a:pt x="689" y="638"/>
                  <a:pt x="689" y="638"/>
                  <a:pt x="689" y="638"/>
                </a:cubicBezTo>
                <a:cubicBezTo>
                  <a:pt x="721" y="638"/>
                  <a:pt x="746" y="612"/>
                  <a:pt x="746" y="581"/>
                </a:cubicBezTo>
                <a:cubicBezTo>
                  <a:pt x="746" y="182"/>
                  <a:pt x="746" y="182"/>
                  <a:pt x="746" y="182"/>
                </a:cubicBezTo>
                <a:cubicBezTo>
                  <a:pt x="746" y="151"/>
                  <a:pt x="721" y="125"/>
                  <a:pt x="689" y="125"/>
                </a:cubicBezTo>
                <a:close/>
                <a:moveTo>
                  <a:pt x="239" y="57"/>
                </a:moveTo>
                <a:cubicBezTo>
                  <a:pt x="239" y="50"/>
                  <a:pt x="245" y="44"/>
                  <a:pt x="253" y="44"/>
                </a:cubicBezTo>
                <a:cubicBezTo>
                  <a:pt x="495" y="44"/>
                  <a:pt x="495" y="44"/>
                  <a:pt x="495" y="44"/>
                </a:cubicBezTo>
                <a:cubicBezTo>
                  <a:pt x="502" y="44"/>
                  <a:pt x="508" y="50"/>
                  <a:pt x="508" y="57"/>
                </a:cubicBezTo>
                <a:cubicBezTo>
                  <a:pt x="508" y="125"/>
                  <a:pt x="508" y="125"/>
                  <a:pt x="508" y="125"/>
                </a:cubicBezTo>
                <a:cubicBezTo>
                  <a:pt x="239" y="125"/>
                  <a:pt x="239" y="125"/>
                  <a:pt x="239" y="125"/>
                </a:cubicBezTo>
                <a:lnTo>
                  <a:pt x="239" y="57"/>
                </a:lnTo>
                <a:close/>
                <a:moveTo>
                  <a:pt x="57" y="169"/>
                </a:moveTo>
                <a:cubicBezTo>
                  <a:pt x="689" y="169"/>
                  <a:pt x="689" y="169"/>
                  <a:pt x="689" y="169"/>
                </a:cubicBezTo>
                <a:cubicBezTo>
                  <a:pt x="697" y="169"/>
                  <a:pt x="703" y="175"/>
                  <a:pt x="703" y="182"/>
                </a:cubicBezTo>
                <a:cubicBezTo>
                  <a:pt x="703" y="295"/>
                  <a:pt x="703" y="295"/>
                  <a:pt x="703" y="295"/>
                </a:cubicBezTo>
                <a:cubicBezTo>
                  <a:pt x="545" y="295"/>
                  <a:pt x="545" y="295"/>
                  <a:pt x="545" y="295"/>
                </a:cubicBezTo>
                <a:cubicBezTo>
                  <a:pt x="545" y="267"/>
                  <a:pt x="545" y="267"/>
                  <a:pt x="545" y="267"/>
                </a:cubicBezTo>
                <a:cubicBezTo>
                  <a:pt x="501" y="267"/>
                  <a:pt x="501" y="267"/>
                  <a:pt x="501" y="267"/>
                </a:cubicBezTo>
                <a:cubicBezTo>
                  <a:pt x="501" y="295"/>
                  <a:pt x="501" y="295"/>
                  <a:pt x="501" y="295"/>
                </a:cubicBezTo>
                <a:cubicBezTo>
                  <a:pt x="245" y="295"/>
                  <a:pt x="245" y="295"/>
                  <a:pt x="245" y="295"/>
                </a:cubicBezTo>
                <a:cubicBezTo>
                  <a:pt x="245" y="266"/>
                  <a:pt x="245" y="266"/>
                  <a:pt x="245" y="266"/>
                </a:cubicBezTo>
                <a:cubicBezTo>
                  <a:pt x="201" y="266"/>
                  <a:pt x="201" y="266"/>
                  <a:pt x="201" y="266"/>
                </a:cubicBezTo>
                <a:cubicBezTo>
                  <a:pt x="201" y="295"/>
                  <a:pt x="201" y="295"/>
                  <a:pt x="201" y="295"/>
                </a:cubicBezTo>
                <a:cubicBezTo>
                  <a:pt x="43" y="295"/>
                  <a:pt x="43" y="295"/>
                  <a:pt x="43" y="295"/>
                </a:cubicBezTo>
                <a:cubicBezTo>
                  <a:pt x="43" y="182"/>
                  <a:pt x="43" y="182"/>
                  <a:pt x="43" y="182"/>
                </a:cubicBezTo>
                <a:cubicBezTo>
                  <a:pt x="43" y="175"/>
                  <a:pt x="49" y="169"/>
                  <a:pt x="57" y="169"/>
                </a:cubicBezTo>
                <a:close/>
                <a:moveTo>
                  <a:pt x="689" y="594"/>
                </a:moveTo>
                <a:cubicBezTo>
                  <a:pt x="57" y="594"/>
                  <a:pt x="57" y="594"/>
                  <a:pt x="57" y="594"/>
                </a:cubicBezTo>
                <a:cubicBezTo>
                  <a:pt x="49" y="594"/>
                  <a:pt x="43" y="588"/>
                  <a:pt x="43" y="581"/>
                </a:cubicBezTo>
                <a:cubicBezTo>
                  <a:pt x="43" y="338"/>
                  <a:pt x="43" y="338"/>
                  <a:pt x="43" y="338"/>
                </a:cubicBezTo>
                <a:cubicBezTo>
                  <a:pt x="201" y="338"/>
                  <a:pt x="201" y="338"/>
                  <a:pt x="201" y="338"/>
                </a:cubicBezTo>
                <a:cubicBezTo>
                  <a:pt x="201" y="368"/>
                  <a:pt x="201" y="368"/>
                  <a:pt x="201" y="368"/>
                </a:cubicBezTo>
                <a:cubicBezTo>
                  <a:pt x="245" y="368"/>
                  <a:pt x="245" y="368"/>
                  <a:pt x="245" y="368"/>
                </a:cubicBezTo>
                <a:cubicBezTo>
                  <a:pt x="245" y="338"/>
                  <a:pt x="245" y="338"/>
                  <a:pt x="245" y="338"/>
                </a:cubicBezTo>
                <a:cubicBezTo>
                  <a:pt x="501" y="338"/>
                  <a:pt x="501" y="338"/>
                  <a:pt x="501" y="338"/>
                </a:cubicBezTo>
                <a:cubicBezTo>
                  <a:pt x="501" y="369"/>
                  <a:pt x="501" y="369"/>
                  <a:pt x="501" y="369"/>
                </a:cubicBezTo>
                <a:cubicBezTo>
                  <a:pt x="545" y="369"/>
                  <a:pt x="545" y="369"/>
                  <a:pt x="545" y="369"/>
                </a:cubicBezTo>
                <a:cubicBezTo>
                  <a:pt x="545" y="338"/>
                  <a:pt x="545" y="338"/>
                  <a:pt x="545" y="338"/>
                </a:cubicBezTo>
                <a:cubicBezTo>
                  <a:pt x="703" y="338"/>
                  <a:pt x="703" y="338"/>
                  <a:pt x="703" y="338"/>
                </a:cubicBezTo>
                <a:cubicBezTo>
                  <a:pt x="703" y="581"/>
                  <a:pt x="703" y="581"/>
                  <a:pt x="703" y="581"/>
                </a:cubicBezTo>
                <a:cubicBezTo>
                  <a:pt x="703" y="588"/>
                  <a:pt x="697" y="594"/>
                  <a:pt x="689" y="594"/>
                </a:cubicBezTo>
                <a:close/>
              </a:path>
            </a:pathLst>
          </a:custGeom>
          <a:solidFill>
            <a:sysClr val="window" lastClr="FFFFFF"/>
          </a:solidFill>
          <a:ln>
            <a:noFill/>
          </a:ln>
        </p:spPr>
        <p:txBody>
          <a:bodyPr vert="horz" wrap="square" lIns="121920" tIns="60960" rIns="121920" bIns="60960" numCol="1" anchor="t" anchorCtr="0" compatLnSpc="1"/>
          <a:lstStyle/>
          <a:p>
            <a:pPr marL="0" marR="0" lvl="0" indent="0" algn="l" defTabSz="12192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4" name="文本框 3"/>
          <p:cNvSpPr txBox="1"/>
          <p:nvPr/>
        </p:nvSpPr>
        <p:spPr>
          <a:xfrm>
            <a:off x="567055" y="1571625"/>
            <a:ext cx="2931160" cy="158750"/>
          </a:xfrm>
          <a:prstGeom prst="rect">
            <a:avLst/>
          </a:prstGeom>
          <a:noFill/>
        </p:spPr>
        <p:txBody>
          <a:bodyPr wrap="none" rtlCol="0">
            <a:noAutofit/>
          </a:bodyPr>
          <a:p>
            <a:pPr marL="0" marR="0" lvl="0" indent="0" algn="l" defTabSz="457200" rtl="0" eaLnBrk="1" fontAlgn="auto" latinLnBrk="0" hangingPunct="1">
              <a:lnSpc>
                <a:spcPct val="100000"/>
              </a:lnSpc>
              <a:spcBef>
                <a:spcPts val="0"/>
              </a:spcBef>
              <a:spcAft>
                <a:spcPts val="0"/>
              </a:spcAft>
              <a:buClrTx/>
              <a:buSzTx/>
              <a:buFontTx/>
              <a:buNone/>
              <a:defRPr/>
            </a:pPr>
            <a:r>
              <a:rPr lang="zh-CN" altLang="en-US" sz="2400" b="1" noProof="0">
                <a:ln>
                  <a:noFill/>
                </a:ln>
                <a:solidFill>
                  <a:srgbClr val="9D2A23"/>
                </a:solidFill>
                <a:effectLst/>
                <a:uLnTx/>
                <a:uFillTx/>
                <a:latin typeface="微软雅黑"/>
                <a:ea typeface="微软雅黑"/>
                <a:sym typeface="+mn-lt"/>
              </a:rPr>
              <a:t>电子政务系统的目标</a:t>
            </a:r>
            <a:endParaRPr kumimoji="0" lang="zh-CN" altLang="en-US" sz="2400" b="1" i="0" u="none" strike="noStrike" kern="1200" cap="none" spc="0" normalizeH="0" baseline="0" noProof="0">
              <a:ln>
                <a:noFill/>
              </a:ln>
              <a:solidFill>
                <a:srgbClr val="9D2A23"/>
              </a:solidFill>
              <a:effectLst/>
              <a:uLnTx/>
              <a:uFillTx/>
              <a:latin typeface="微软雅黑"/>
              <a:ea typeface="微软雅黑"/>
              <a:cs typeface="+mn-cs"/>
            </a:endParaRPr>
          </a:p>
        </p:txBody>
      </p:sp>
      <p:sp>
        <p:nvSpPr>
          <p:cNvPr id="5" name="Freeform 5" descr="e7d195523061f1c09e9d68d7cf438b91ef959ecb14fc25d26BBA7F7DBC18E55DFF4014AF651F0BF2569D4B6C1DA7F1A4683A481403BD872FC687266AD13265C1DE7C373772FD8728ABDD69ADD03BFF5BE2862BC891DBB79EB73C15828F0DF1DC2F0B1C670C38CB84D872D3C6C609B3C2C95C34232EA5F7BBA4BF190274E430E03C02613D2AC7931007E66AA5AE319EC6"/>
          <p:cNvSpPr>
            <a:spLocks noEditPoints="1"/>
          </p:cNvSpPr>
          <p:nvPr/>
        </p:nvSpPr>
        <p:spPr bwMode="auto">
          <a:xfrm>
            <a:off x="923629" y="3387833"/>
            <a:ext cx="320936" cy="273731"/>
          </a:xfrm>
          <a:custGeom>
            <a:avLst/>
            <a:gdLst>
              <a:gd name="T0" fmla="*/ 689 w 746"/>
              <a:gd name="T1" fmla="*/ 125 h 638"/>
              <a:gd name="T2" fmla="*/ 552 w 746"/>
              <a:gd name="T3" fmla="*/ 125 h 638"/>
              <a:gd name="T4" fmla="*/ 552 w 746"/>
              <a:gd name="T5" fmla="*/ 57 h 638"/>
              <a:gd name="T6" fmla="*/ 495 w 746"/>
              <a:gd name="T7" fmla="*/ 0 h 638"/>
              <a:gd name="T8" fmla="*/ 253 w 746"/>
              <a:gd name="T9" fmla="*/ 0 h 638"/>
              <a:gd name="T10" fmla="*/ 196 w 746"/>
              <a:gd name="T11" fmla="*/ 57 h 638"/>
              <a:gd name="T12" fmla="*/ 196 w 746"/>
              <a:gd name="T13" fmla="*/ 125 h 638"/>
              <a:gd name="T14" fmla="*/ 57 w 746"/>
              <a:gd name="T15" fmla="*/ 125 h 638"/>
              <a:gd name="T16" fmla="*/ 0 w 746"/>
              <a:gd name="T17" fmla="*/ 182 h 638"/>
              <a:gd name="T18" fmla="*/ 0 w 746"/>
              <a:gd name="T19" fmla="*/ 581 h 638"/>
              <a:gd name="T20" fmla="*/ 57 w 746"/>
              <a:gd name="T21" fmla="*/ 638 h 638"/>
              <a:gd name="T22" fmla="*/ 689 w 746"/>
              <a:gd name="T23" fmla="*/ 638 h 638"/>
              <a:gd name="T24" fmla="*/ 746 w 746"/>
              <a:gd name="T25" fmla="*/ 581 h 638"/>
              <a:gd name="T26" fmla="*/ 746 w 746"/>
              <a:gd name="T27" fmla="*/ 182 h 638"/>
              <a:gd name="T28" fmla="*/ 689 w 746"/>
              <a:gd name="T29" fmla="*/ 125 h 638"/>
              <a:gd name="T30" fmla="*/ 239 w 746"/>
              <a:gd name="T31" fmla="*/ 57 h 638"/>
              <a:gd name="T32" fmla="*/ 253 w 746"/>
              <a:gd name="T33" fmla="*/ 44 h 638"/>
              <a:gd name="T34" fmla="*/ 495 w 746"/>
              <a:gd name="T35" fmla="*/ 44 h 638"/>
              <a:gd name="T36" fmla="*/ 508 w 746"/>
              <a:gd name="T37" fmla="*/ 57 h 638"/>
              <a:gd name="T38" fmla="*/ 508 w 746"/>
              <a:gd name="T39" fmla="*/ 125 h 638"/>
              <a:gd name="T40" fmla="*/ 239 w 746"/>
              <a:gd name="T41" fmla="*/ 125 h 638"/>
              <a:gd name="T42" fmla="*/ 239 w 746"/>
              <a:gd name="T43" fmla="*/ 57 h 638"/>
              <a:gd name="T44" fmla="*/ 57 w 746"/>
              <a:gd name="T45" fmla="*/ 169 h 638"/>
              <a:gd name="T46" fmla="*/ 689 w 746"/>
              <a:gd name="T47" fmla="*/ 169 h 638"/>
              <a:gd name="T48" fmla="*/ 703 w 746"/>
              <a:gd name="T49" fmla="*/ 182 h 638"/>
              <a:gd name="T50" fmla="*/ 703 w 746"/>
              <a:gd name="T51" fmla="*/ 295 h 638"/>
              <a:gd name="T52" fmla="*/ 545 w 746"/>
              <a:gd name="T53" fmla="*/ 295 h 638"/>
              <a:gd name="T54" fmla="*/ 545 w 746"/>
              <a:gd name="T55" fmla="*/ 267 h 638"/>
              <a:gd name="T56" fmla="*/ 501 w 746"/>
              <a:gd name="T57" fmla="*/ 267 h 638"/>
              <a:gd name="T58" fmla="*/ 501 w 746"/>
              <a:gd name="T59" fmla="*/ 295 h 638"/>
              <a:gd name="T60" fmla="*/ 245 w 746"/>
              <a:gd name="T61" fmla="*/ 295 h 638"/>
              <a:gd name="T62" fmla="*/ 245 w 746"/>
              <a:gd name="T63" fmla="*/ 266 h 638"/>
              <a:gd name="T64" fmla="*/ 201 w 746"/>
              <a:gd name="T65" fmla="*/ 266 h 638"/>
              <a:gd name="T66" fmla="*/ 201 w 746"/>
              <a:gd name="T67" fmla="*/ 295 h 638"/>
              <a:gd name="T68" fmla="*/ 43 w 746"/>
              <a:gd name="T69" fmla="*/ 295 h 638"/>
              <a:gd name="T70" fmla="*/ 43 w 746"/>
              <a:gd name="T71" fmla="*/ 182 h 638"/>
              <a:gd name="T72" fmla="*/ 57 w 746"/>
              <a:gd name="T73" fmla="*/ 169 h 638"/>
              <a:gd name="T74" fmla="*/ 689 w 746"/>
              <a:gd name="T75" fmla="*/ 594 h 638"/>
              <a:gd name="T76" fmla="*/ 57 w 746"/>
              <a:gd name="T77" fmla="*/ 594 h 638"/>
              <a:gd name="T78" fmla="*/ 43 w 746"/>
              <a:gd name="T79" fmla="*/ 581 h 638"/>
              <a:gd name="T80" fmla="*/ 43 w 746"/>
              <a:gd name="T81" fmla="*/ 338 h 638"/>
              <a:gd name="T82" fmla="*/ 201 w 746"/>
              <a:gd name="T83" fmla="*/ 338 h 638"/>
              <a:gd name="T84" fmla="*/ 201 w 746"/>
              <a:gd name="T85" fmla="*/ 368 h 638"/>
              <a:gd name="T86" fmla="*/ 245 w 746"/>
              <a:gd name="T87" fmla="*/ 368 h 638"/>
              <a:gd name="T88" fmla="*/ 245 w 746"/>
              <a:gd name="T89" fmla="*/ 338 h 638"/>
              <a:gd name="T90" fmla="*/ 501 w 746"/>
              <a:gd name="T91" fmla="*/ 338 h 638"/>
              <a:gd name="T92" fmla="*/ 501 w 746"/>
              <a:gd name="T93" fmla="*/ 369 h 638"/>
              <a:gd name="T94" fmla="*/ 545 w 746"/>
              <a:gd name="T95" fmla="*/ 369 h 638"/>
              <a:gd name="T96" fmla="*/ 545 w 746"/>
              <a:gd name="T97" fmla="*/ 338 h 638"/>
              <a:gd name="T98" fmla="*/ 703 w 746"/>
              <a:gd name="T99" fmla="*/ 338 h 638"/>
              <a:gd name="T100" fmla="*/ 703 w 746"/>
              <a:gd name="T101" fmla="*/ 581 h 638"/>
              <a:gd name="T102" fmla="*/ 689 w 746"/>
              <a:gd name="T103" fmla="*/ 594 h 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746" h="638">
                <a:moveTo>
                  <a:pt x="689" y="125"/>
                </a:moveTo>
                <a:cubicBezTo>
                  <a:pt x="552" y="125"/>
                  <a:pt x="552" y="125"/>
                  <a:pt x="552" y="125"/>
                </a:cubicBezTo>
                <a:cubicBezTo>
                  <a:pt x="552" y="57"/>
                  <a:pt x="552" y="57"/>
                  <a:pt x="552" y="57"/>
                </a:cubicBezTo>
                <a:cubicBezTo>
                  <a:pt x="552" y="26"/>
                  <a:pt x="526" y="0"/>
                  <a:pt x="495" y="0"/>
                </a:cubicBezTo>
                <a:cubicBezTo>
                  <a:pt x="253" y="0"/>
                  <a:pt x="253" y="0"/>
                  <a:pt x="253" y="0"/>
                </a:cubicBezTo>
                <a:cubicBezTo>
                  <a:pt x="221" y="0"/>
                  <a:pt x="196" y="26"/>
                  <a:pt x="196" y="57"/>
                </a:cubicBezTo>
                <a:cubicBezTo>
                  <a:pt x="196" y="125"/>
                  <a:pt x="196" y="125"/>
                  <a:pt x="196" y="125"/>
                </a:cubicBezTo>
                <a:cubicBezTo>
                  <a:pt x="57" y="125"/>
                  <a:pt x="57" y="125"/>
                  <a:pt x="57" y="125"/>
                </a:cubicBezTo>
                <a:cubicBezTo>
                  <a:pt x="25" y="125"/>
                  <a:pt x="0" y="151"/>
                  <a:pt x="0" y="182"/>
                </a:cubicBezTo>
                <a:cubicBezTo>
                  <a:pt x="0" y="581"/>
                  <a:pt x="0" y="581"/>
                  <a:pt x="0" y="581"/>
                </a:cubicBezTo>
                <a:cubicBezTo>
                  <a:pt x="0" y="612"/>
                  <a:pt x="25" y="638"/>
                  <a:pt x="57" y="638"/>
                </a:cubicBezTo>
                <a:cubicBezTo>
                  <a:pt x="689" y="638"/>
                  <a:pt x="689" y="638"/>
                  <a:pt x="689" y="638"/>
                </a:cubicBezTo>
                <a:cubicBezTo>
                  <a:pt x="721" y="638"/>
                  <a:pt x="746" y="612"/>
                  <a:pt x="746" y="581"/>
                </a:cubicBezTo>
                <a:cubicBezTo>
                  <a:pt x="746" y="182"/>
                  <a:pt x="746" y="182"/>
                  <a:pt x="746" y="182"/>
                </a:cubicBezTo>
                <a:cubicBezTo>
                  <a:pt x="746" y="151"/>
                  <a:pt x="721" y="125"/>
                  <a:pt x="689" y="125"/>
                </a:cubicBezTo>
                <a:close/>
                <a:moveTo>
                  <a:pt x="239" y="57"/>
                </a:moveTo>
                <a:cubicBezTo>
                  <a:pt x="239" y="50"/>
                  <a:pt x="245" y="44"/>
                  <a:pt x="253" y="44"/>
                </a:cubicBezTo>
                <a:cubicBezTo>
                  <a:pt x="495" y="44"/>
                  <a:pt x="495" y="44"/>
                  <a:pt x="495" y="44"/>
                </a:cubicBezTo>
                <a:cubicBezTo>
                  <a:pt x="502" y="44"/>
                  <a:pt x="508" y="50"/>
                  <a:pt x="508" y="57"/>
                </a:cubicBezTo>
                <a:cubicBezTo>
                  <a:pt x="508" y="125"/>
                  <a:pt x="508" y="125"/>
                  <a:pt x="508" y="125"/>
                </a:cubicBezTo>
                <a:cubicBezTo>
                  <a:pt x="239" y="125"/>
                  <a:pt x="239" y="125"/>
                  <a:pt x="239" y="125"/>
                </a:cubicBezTo>
                <a:lnTo>
                  <a:pt x="239" y="57"/>
                </a:lnTo>
                <a:close/>
                <a:moveTo>
                  <a:pt x="57" y="169"/>
                </a:moveTo>
                <a:cubicBezTo>
                  <a:pt x="689" y="169"/>
                  <a:pt x="689" y="169"/>
                  <a:pt x="689" y="169"/>
                </a:cubicBezTo>
                <a:cubicBezTo>
                  <a:pt x="697" y="169"/>
                  <a:pt x="703" y="175"/>
                  <a:pt x="703" y="182"/>
                </a:cubicBezTo>
                <a:cubicBezTo>
                  <a:pt x="703" y="295"/>
                  <a:pt x="703" y="295"/>
                  <a:pt x="703" y="295"/>
                </a:cubicBezTo>
                <a:cubicBezTo>
                  <a:pt x="545" y="295"/>
                  <a:pt x="545" y="295"/>
                  <a:pt x="545" y="295"/>
                </a:cubicBezTo>
                <a:cubicBezTo>
                  <a:pt x="545" y="267"/>
                  <a:pt x="545" y="267"/>
                  <a:pt x="545" y="267"/>
                </a:cubicBezTo>
                <a:cubicBezTo>
                  <a:pt x="501" y="267"/>
                  <a:pt x="501" y="267"/>
                  <a:pt x="501" y="267"/>
                </a:cubicBezTo>
                <a:cubicBezTo>
                  <a:pt x="501" y="295"/>
                  <a:pt x="501" y="295"/>
                  <a:pt x="501" y="295"/>
                </a:cubicBezTo>
                <a:cubicBezTo>
                  <a:pt x="245" y="295"/>
                  <a:pt x="245" y="295"/>
                  <a:pt x="245" y="295"/>
                </a:cubicBezTo>
                <a:cubicBezTo>
                  <a:pt x="245" y="266"/>
                  <a:pt x="245" y="266"/>
                  <a:pt x="245" y="266"/>
                </a:cubicBezTo>
                <a:cubicBezTo>
                  <a:pt x="201" y="266"/>
                  <a:pt x="201" y="266"/>
                  <a:pt x="201" y="266"/>
                </a:cubicBezTo>
                <a:cubicBezTo>
                  <a:pt x="201" y="295"/>
                  <a:pt x="201" y="295"/>
                  <a:pt x="201" y="295"/>
                </a:cubicBezTo>
                <a:cubicBezTo>
                  <a:pt x="43" y="295"/>
                  <a:pt x="43" y="295"/>
                  <a:pt x="43" y="295"/>
                </a:cubicBezTo>
                <a:cubicBezTo>
                  <a:pt x="43" y="182"/>
                  <a:pt x="43" y="182"/>
                  <a:pt x="43" y="182"/>
                </a:cubicBezTo>
                <a:cubicBezTo>
                  <a:pt x="43" y="175"/>
                  <a:pt x="49" y="169"/>
                  <a:pt x="57" y="169"/>
                </a:cubicBezTo>
                <a:close/>
                <a:moveTo>
                  <a:pt x="689" y="594"/>
                </a:moveTo>
                <a:cubicBezTo>
                  <a:pt x="57" y="594"/>
                  <a:pt x="57" y="594"/>
                  <a:pt x="57" y="594"/>
                </a:cubicBezTo>
                <a:cubicBezTo>
                  <a:pt x="49" y="594"/>
                  <a:pt x="43" y="588"/>
                  <a:pt x="43" y="581"/>
                </a:cubicBezTo>
                <a:cubicBezTo>
                  <a:pt x="43" y="338"/>
                  <a:pt x="43" y="338"/>
                  <a:pt x="43" y="338"/>
                </a:cubicBezTo>
                <a:cubicBezTo>
                  <a:pt x="201" y="338"/>
                  <a:pt x="201" y="338"/>
                  <a:pt x="201" y="338"/>
                </a:cubicBezTo>
                <a:cubicBezTo>
                  <a:pt x="201" y="368"/>
                  <a:pt x="201" y="368"/>
                  <a:pt x="201" y="368"/>
                </a:cubicBezTo>
                <a:cubicBezTo>
                  <a:pt x="245" y="368"/>
                  <a:pt x="245" y="368"/>
                  <a:pt x="245" y="368"/>
                </a:cubicBezTo>
                <a:cubicBezTo>
                  <a:pt x="245" y="338"/>
                  <a:pt x="245" y="338"/>
                  <a:pt x="245" y="338"/>
                </a:cubicBezTo>
                <a:cubicBezTo>
                  <a:pt x="501" y="338"/>
                  <a:pt x="501" y="338"/>
                  <a:pt x="501" y="338"/>
                </a:cubicBezTo>
                <a:cubicBezTo>
                  <a:pt x="501" y="369"/>
                  <a:pt x="501" y="369"/>
                  <a:pt x="501" y="369"/>
                </a:cubicBezTo>
                <a:cubicBezTo>
                  <a:pt x="545" y="369"/>
                  <a:pt x="545" y="369"/>
                  <a:pt x="545" y="369"/>
                </a:cubicBezTo>
                <a:cubicBezTo>
                  <a:pt x="545" y="338"/>
                  <a:pt x="545" y="338"/>
                  <a:pt x="545" y="338"/>
                </a:cubicBezTo>
                <a:cubicBezTo>
                  <a:pt x="703" y="338"/>
                  <a:pt x="703" y="338"/>
                  <a:pt x="703" y="338"/>
                </a:cubicBezTo>
                <a:cubicBezTo>
                  <a:pt x="703" y="581"/>
                  <a:pt x="703" y="581"/>
                  <a:pt x="703" y="581"/>
                </a:cubicBezTo>
                <a:cubicBezTo>
                  <a:pt x="703" y="588"/>
                  <a:pt x="697" y="594"/>
                  <a:pt x="689" y="594"/>
                </a:cubicBezTo>
                <a:close/>
              </a:path>
            </a:pathLst>
          </a:custGeom>
          <a:solidFill>
            <a:sysClr val="window" lastClr="FFFFFF"/>
          </a:solidFill>
          <a:ln>
            <a:noFill/>
          </a:ln>
        </p:spPr>
        <p:txBody>
          <a:bodyPr vert="horz" wrap="square" lIns="121920" tIns="60960" rIns="121920" bIns="60960" numCol="1" anchor="t" anchorCtr="0" compatLnSpc="1"/>
          <a:p>
            <a:pPr marL="0" marR="0" lvl="0" indent="0" algn="l" defTabSz="12192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6" name="椭圆 5"/>
          <p:cNvSpPr/>
          <p:nvPr/>
        </p:nvSpPr>
        <p:spPr>
          <a:xfrm>
            <a:off x="759725" y="4390809"/>
            <a:ext cx="648748" cy="648748"/>
          </a:xfrm>
          <a:prstGeom prst="ellipse">
            <a:avLst/>
          </a:prstGeom>
          <a:solidFill>
            <a:srgbClr val="9D2A23"/>
          </a:solidFill>
          <a:ln w="12700" cap="flat" cmpd="sng" algn="ctr">
            <a:noFill/>
            <a:prstDash val="solid"/>
            <a:miter lim="800000"/>
          </a:ln>
          <a:effectLst/>
        </p:spPr>
        <p:txBody>
          <a:bodyPr rtlCol="0" anchor="ctr"/>
          <a:p>
            <a:pPr marL="0" marR="0" lvl="0" indent="0" algn="ctr" defTabSz="12192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Calibri Light"/>
              <a:ea typeface="微软雅黑 Light"/>
              <a:cs typeface="+mn-cs"/>
            </a:endParaRPr>
          </a:p>
        </p:txBody>
      </p:sp>
      <p:sp>
        <p:nvSpPr>
          <p:cNvPr id="7" name="椭圆 6"/>
          <p:cNvSpPr/>
          <p:nvPr/>
        </p:nvSpPr>
        <p:spPr>
          <a:xfrm>
            <a:off x="759725" y="5423319"/>
            <a:ext cx="648748" cy="648748"/>
          </a:xfrm>
          <a:prstGeom prst="ellipse">
            <a:avLst/>
          </a:prstGeom>
          <a:solidFill>
            <a:srgbClr val="9D2A23"/>
          </a:solidFill>
          <a:ln w="12700" cap="flat" cmpd="sng" algn="ctr">
            <a:noFill/>
            <a:prstDash val="solid"/>
            <a:miter lim="800000"/>
          </a:ln>
          <a:effectLst/>
        </p:spPr>
        <p:txBody>
          <a:bodyPr rtlCol="0" anchor="ctr"/>
          <a:lstStyle/>
          <a:p>
            <a:pPr marL="0" marR="0" lvl="0" indent="0" algn="ctr" defTabSz="12192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Calibri Light"/>
              <a:ea typeface="微软雅黑 Light"/>
              <a:cs typeface="+mn-cs"/>
            </a:endParaRPr>
          </a:p>
        </p:txBody>
      </p:sp>
      <p:sp>
        <p:nvSpPr>
          <p:cNvPr id="8" name="Freeform 5" descr="e7d195523061f1c09e9d68d7cf438b91ef959ecb14fc25d26BBA7F7DBC18E55DFF4014AF651F0BF2569D4B6C1DA7F1A4683A481403BD872FC687266AD13265C1DE7C373772FD8728ABDD69ADD03BFF5BE2862BC891DBB79EB73C15828F0DF1DC2F0B1C670C38CB84D872D3C6C609B3C2C95C34232EA5F7BBA4BF190274E430E03C02613D2AC7931007E66AA5AE319EC6"/>
          <p:cNvSpPr>
            <a:spLocks noEditPoints="1"/>
          </p:cNvSpPr>
          <p:nvPr/>
        </p:nvSpPr>
        <p:spPr bwMode="auto">
          <a:xfrm>
            <a:off x="923629" y="4535913"/>
            <a:ext cx="320936" cy="273731"/>
          </a:xfrm>
          <a:custGeom>
            <a:avLst/>
            <a:gdLst>
              <a:gd name="T0" fmla="*/ 689 w 746"/>
              <a:gd name="T1" fmla="*/ 125 h 638"/>
              <a:gd name="T2" fmla="*/ 552 w 746"/>
              <a:gd name="T3" fmla="*/ 125 h 638"/>
              <a:gd name="T4" fmla="*/ 552 w 746"/>
              <a:gd name="T5" fmla="*/ 57 h 638"/>
              <a:gd name="T6" fmla="*/ 495 w 746"/>
              <a:gd name="T7" fmla="*/ 0 h 638"/>
              <a:gd name="T8" fmla="*/ 253 w 746"/>
              <a:gd name="T9" fmla="*/ 0 h 638"/>
              <a:gd name="T10" fmla="*/ 196 w 746"/>
              <a:gd name="T11" fmla="*/ 57 h 638"/>
              <a:gd name="T12" fmla="*/ 196 w 746"/>
              <a:gd name="T13" fmla="*/ 125 h 638"/>
              <a:gd name="T14" fmla="*/ 57 w 746"/>
              <a:gd name="T15" fmla="*/ 125 h 638"/>
              <a:gd name="T16" fmla="*/ 0 w 746"/>
              <a:gd name="T17" fmla="*/ 182 h 638"/>
              <a:gd name="T18" fmla="*/ 0 w 746"/>
              <a:gd name="T19" fmla="*/ 581 h 638"/>
              <a:gd name="T20" fmla="*/ 57 w 746"/>
              <a:gd name="T21" fmla="*/ 638 h 638"/>
              <a:gd name="T22" fmla="*/ 689 w 746"/>
              <a:gd name="T23" fmla="*/ 638 h 638"/>
              <a:gd name="T24" fmla="*/ 746 w 746"/>
              <a:gd name="T25" fmla="*/ 581 h 638"/>
              <a:gd name="T26" fmla="*/ 746 w 746"/>
              <a:gd name="T27" fmla="*/ 182 h 638"/>
              <a:gd name="T28" fmla="*/ 689 w 746"/>
              <a:gd name="T29" fmla="*/ 125 h 638"/>
              <a:gd name="T30" fmla="*/ 239 w 746"/>
              <a:gd name="T31" fmla="*/ 57 h 638"/>
              <a:gd name="T32" fmla="*/ 253 w 746"/>
              <a:gd name="T33" fmla="*/ 44 h 638"/>
              <a:gd name="T34" fmla="*/ 495 w 746"/>
              <a:gd name="T35" fmla="*/ 44 h 638"/>
              <a:gd name="T36" fmla="*/ 508 w 746"/>
              <a:gd name="T37" fmla="*/ 57 h 638"/>
              <a:gd name="T38" fmla="*/ 508 w 746"/>
              <a:gd name="T39" fmla="*/ 125 h 638"/>
              <a:gd name="T40" fmla="*/ 239 w 746"/>
              <a:gd name="T41" fmla="*/ 125 h 638"/>
              <a:gd name="T42" fmla="*/ 239 w 746"/>
              <a:gd name="T43" fmla="*/ 57 h 638"/>
              <a:gd name="T44" fmla="*/ 57 w 746"/>
              <a:gd name="T45" fmla="*/ 169 h 638"/>
              <a:gd name="T46" fmla="*/ 689 w 746"/>
              <a:gd name="T47" fmla="*/ 169 h 638"/>
              <a:gd name="T48" fmla="*/ 703 w 746"/>
              <a:gd name="T49" fmla="*/ 182 h 638"/>
              <a:gd name="T50" fmla="*/ 703 w 746"/>
              <a:gd name="T51" fmla="*/ 295 h 638"/>
              <a:gd name="T52" fmla="*/ 545 w 746"/>
              <a:gd name="T53" fmla="*/ 295 h 638"/>
              <a:gd name="T54" fmla="*/ 545 w 746"/>
              <a:gd name="T55" fmla="*/ 267 h 638"/>
              <a:gd name="T56" fmla="*/ 501 w 746"/>
              <a:gd name="T57" fmla="*/ 267 h 638"/>
              <a:gd name="T58" fmla="*/ 501 w 746"/>
              <a:gd name="T59" fmla="*/ 295 h 638"/>
              <a:gd name="T60" fmla="*/ 245 w 746"/>
              <a:gd name="T61" fmla="*/ 295 h 638"/>
              <a:gd name="T62" fmla="*/ 245 w 746"/>
              <a:gd name="T63" fmla="*/ 266 h 638"/>
              <a:gd name="T64" fmla="*/ 201 w 746"/>
              <a:gd name="T65" fmla="*/ 266 h 638"/>
              <a:gd name="T66" fmla="*/ 201 w 746"/>
              <a:gd name="T67" fmla="*/ 295 h 638"/>
              <a:gd name="T68" fmla="*/ 43 w 746"/>
              <a:gd name="T69" fmla="*/ 295 h 638"/>
              <a:gd name="T70" fmla="*/ 43 w 746"/>
              <a:gd name="T71" fmla="*/ 182 h 638"/>
              <a:gd name="T72" fmla="*/ 57 w 746"/>
              <a:gd name="T73" fmla="*/ 169 h 638"/>
              <a:gd name="T74" fmla="*/ 689 w 746"/>
              <a:gd name="T75" fmla="*/ 594 h 638"/>
              <a:gd name="T76" fmla="*/ 57 w 746"/>
              <a:gd name="T77" fmla="*/ 594 h 638"/>
              <a:gd name="T78" fmla="*/ 43 w 746"/>
              <a:gd name="T79" fmla="*/ 581 h 638"/>
              <a:gd name="T80" fmla="*/ 43 w 746"/>
              <a:gd name="T81" fmla="*/ 338 h 638"/>
              <a:gd name="T82" fmla="*/ 201 w 746"/>
              <a:gd name="T83" fmla="*/ 338 h 638"/>
              <a:gd name="T84" fmla="*/ 201 w 746"/>
              <a:gd name="T85" fmla="*/ 368 h 638"/>
              <a:gd name="T86" fmla="*/ 245 w 746"/>
              <a:gd name="T87" fmla="*/ 368 h 638"/>
              <a:gd name="T88" fmla="*/ 245 w 746"/>
              <a:gd name="T89" fmla="*/ 338 h 638"/>
              <a:gd name="T90" fmla="*/ 501 w 746"/>
              <a:gd name="T91" fmla="*/ 338 h 638"/>
              <a:gd name="T92" fmla="*/ 501 w 746"/>
              <a:gd name="T93" fmla="*/ 369 h 638"/>
              <a:gd name="T94" fmla="*/ 545 w 746"/>
              <a:gd name="T95" fmla="*/ 369 h 638"/>
              <a:gd name="T96" fmla="*/ 545 w 746"/>
              <a:gd name="T97" fmla="*/ 338 h 638"/>
              <a:gd name="T98" fmla="*/ 703 w 746"/>
              <a:gd name="T99" fmla="*/ 338 h 638"/>
              <a:gd name="T100" fmla="*/ 703 w 746"/>
              <a:gd name="T101" fmla="*/ 581 h 638"/>
              <a:gd name="T102" fmla="*/ 689 w 746"/>
              <a:gd name="T103" fmla="*/ 594 h 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746" h="638">
                <a:moveTo>
                  <a:pt x="689" y="125"/>
                </a:moveTo>
                <a:cubicBezTo>
                  <a:pt x="552" y="125"/>
                  <a:pt x="552" y="125"/>
                  <a:pt x="552" y="125"/>
                </a:cubicBezTo>
                <a:cubicBezTo>
                  <a:pt x="552" y="57"/>
                  <a:pt x="552" y="57"/>
                  <a:pt x="552" y="57"/>
                </a:cubicBezTo>
                <a:cubicBezTo>
                  <a:pt x="552" y="26"/>
                  <a:pt x="526" y="0"/>
                  <a:pt x="495" y="0"/>
                </a:cubicBezTo>
                <a:cubicBezTo>
                  <a:pt x="253" y="0"/>
                  <a:pt x="253" y="0"/>
                  <a:pt x="253" y="0"/>
                </a:cubicBezTo>
                <a:cubicBezTo>
                  <a:pt x="221" y="0"/>
                  <a:pt x="196" y="26"/>
                  <a:pt x="196" y="57"/>
                </a:cubicBezTo>
                <a:cubicBezTo>
                  <a:pt x="196" y="125"/>
                  <a:pt x="196" y="125"/>
                  <a:pt x="196" y="125"/>
                </a:cubicBezTo>
                <a:cubicBezTo>
                  <a:pt x="57" y="125"/>
                  <a:pt x="57" y="125"/>
                  <a:pt x="57" y="125"/>
                </a:cubicBezTo>
                <a:cubicBezTo>
                  <a:pt x="25" y="125"/>
                  <a:pt x="0" y="151"/>
                  <a:pt x="0" y="182"/>
                </a:cubicBezTo>
                <a:cubicBezTo>
                  <a:pt x="0" y="581"/>
                  <a:pt x="0" y="581"/>
                  <a:pt x="0" y="581"/>
                </a:cubicBezTo>
                <a:cubicBezTo>
                  <a:pt x="0" y="612"/>
                  <a:pt x="25" y="638"/>
                  <a:pt x="57" y="638"/>
                </a:cubicBezTo>
                <a:cubicBezTo>
                  <a:pt x="689" y="638"/>
                  <a:pt x="689" y="638"/>
                  <a:pt x="689" y="638"/>
                </a:cubicBezTo>
                <a:cubicBezTo>
                  <a:pt x="721" y="638"/>
                  <a:pt x="746" y="612"/>
                  <a:pt x="746" y="581"/>
                </a:cubicBezTo>
                <a:cubicBezTo>
                  <a:pt x="746" y="182"/>
                  <a:pt x="746" y="182"/>
                  <a:pt x="746" y="182"/>
                </a:cubicBezTo>
                <a:cubicBezTo>
                  <a:pt x="746" y="151"/>
                  <a:pt x="721" y="125"/>
                  <a:pt x="689" y="125"/>
                </a:cubicBezTo>
                <a:close/>
                <a:moveTo>
                  <a:pt x="239" y="57"/>
                </a:moveTo>
                <a:cubicBezTo>
                  <a:pt x="239" y="50"/>
                  <a:pt x="245" y="44"/>
                  <a:pt x="253" y="44"/>
                </a:cubicBezTo>
                <a:cubicBezTo>
                  <a:pt x="495" y="44"/>
                  <a:pt x="495" y="44"/>
                  <a:pt x="495" y="44"/>
                </a:cubicBezTo>
                <a:cubicBezTo>
                  <a:pt x="502" y="44"/>
                  <a:pt x="508" y="50"/>
                  <a:pt x="508" y="57"/>
                </a:cubicBezTo>
                <a:cubicBezTo>
                  <a:pt x="508" y="125"/>
                  <a:pt x="508" y="125"/>
                  <a:pt x="508" y="125"/>
                </a:cubicBezTo>
                <a:cubicBezTo>
                  <a:pt x="239" y="125"/>
                  <a:pt x="239" y="125"/>
                  <a:pt x="239" y="125"/>
                </a:cubicBezTo>
                <a:lnTo>
                  <a:pt x="239" y="57"/>
                </a:lnTo>
                <a:close/>
                <a:moveTo>
                  <a:pt x="57" y="169"/>
                </a:moveTo>
                <a:cubicBezTo>
                  <a:pt x="689" y="169"/>
                  <a:pt x="689" y="169"/>
                  <a:pt x="689" y="169"/>
                </a:cubicBezTo>
                <a:cubicBezTo>
                  <a:pt x="697" y="169"/>
                  <a:pt x="703" y="175"/>
                  <a:pt x="703" y="182"/>
                </a:cubicBezTo>
                <a:cubicBezTo>
                  <a:pt x="703" y="295"/>
                  <a:pt x="703" y="295"/>
                  <a:pt x="703" y="295"/>
                </a:cubicBezTo>
                <a:cubicBezTo>
                  <a:pt x="545" y="295"/>
                  <a:pt x="545" y="295"/>
                  <a:pt x="545" y="295"/>
                </a:cubicBezTo>
                <a:cubicBezTo>
                  <a:pt x="545" y="267"/>
                  <a:pt x="545" y="267"/>
                  <a:pt x="545" y="267"/>
                </a:cubicBezTo>
                <a:cubicBezTo>
                  <a:pt x="501" y="267"/>
                  <a:pt x="501" y="267"/>
                  <a:pt x="501" y="267"/>
                </a:cubicBezTo>
                <a:cubicBezTo>
                  <a:pt x="501" y="295"/>
                  <a:pt x="501" y="295"/>
                  <a:pt x="501" y="295"/>
                </a:cubicBezTo>
                <a:cubicBezTo>
                  <a:pt x="245" y="295"/>
                  <a:pt x="245" y="295"/>
                  <a:pt x="245" y="295"/>
                </a:cubicBezTo>
                <a:cubicBezTo>
                  <a:pt x="245" y="266"/>
                  <a:pt x="245" y="266"/>
                  <a:pt x="245" y="266"/>
                </a:cubicBezTo>
                <a:cubicBezTo>
                  <a:pt x="201" y="266"/>
                  <a:pt x="201" y="266"/>
                  <a:pt x="201" y="266"/>
                </a:cubicBezTo>
                <a:cubicBezTo>
                  <a:pt x="201" y="295"/>
                  <a:pt x="201" y="295"/>
                  <a:pt x="201" y="295"/>
                </a:cubicBezTo>
                <a:cubicBezTo>
                  <a:pt x="43" y="295"/>
                  <a:pt x="43" y="295"/>
                  <a:pt x="43" y="295"/>
                </a:cubicBezTo>
                <a:cubicBezTo>
                  <a:pt x="43" y="182"/>
                  <a:pt x="43" y="182"/>
                  <a:pt x="43" y="182"/>
                </a:cubicBezTo>
                <a:cubicBezTo>
                  <a:pt x="43" y="175"/>
                  <a:pt x="49" y="169"/>
                  <a:pt x="57" y="169"/>
                </a:cubicBezTo>
                <a:close/>
                <a:moveTo>
                  <a:pt x="689" y="594"/>
                </a:moveTo>
                <a:cubicBezTo>
                  <a:pt x="57" y="594"/>
                  <a:pt x="57" y="594"/>
                  <a:pt x="57" y="594"/>
                </a:cubicBezTo>
                <a:cubicBezTo>
                  <a:pt x="49" y="594"/>
                  <a:pt x="43" y="588"/>
                  <a:pt x="43" y="581"/>
                </a:cubicBezTo>
                <a:cubicBezTo>
                  <a:pt x="43" y="338"/>
                  <a:pt x="43" y="338"/>
                  <a:pt x="43" y="338"/>
                </a:cubicBezTo>
                <a:cubicBezTo>
                  <a:pt x="201" y="338"/>
                  <a:pt x="201" y="338"/>
                  <a:pt x="201" y="338"/>
                </a:cubicBezTo>
                <a:cubicBezTo>
                  <a:pt x="201" y="368"/>
                  <a:pt x="201" y="368"/>
                  <a:pt x="201" y="368"/>
                </a:cubicBezTo>
                <a:cubicBezTo>
                  <a:pt x="245" y="368"/>
                  <a:pt x="245" y="368"/>
                  <a:pt x="245" y="368"/>
                </a:cubicBezTo>
                <a:cubicBezTo>
                  <a:pt x="245" y="338"/>
                  <a:pt x="245" y="338"/>
                  <a:pt x="245" y="338"/>
                </a:cubicBezTo>
                <a:cubicBezTo>
                  <a:pt x="501" y="338"/>
                  <a:pt x="501" y="338"/>
                  <a:pt x="501" y="338"/>
                </a:cubicBezTo>
                <a:cubicBezTo>
                  <a:pt x="501" y="369"/>
                  <a:pt x="501" y="369"/>
                  <a:pt x="501" y="369"/>
                </a:cubicBezTo>
                <a:cubicBezTo>
                  <a:pt x="545" y="369"/>
                  <a:pt x="545" y="369"/>
                  <a:pt x="545" y="369"/>
                </a:cubicBezTo>
                <a:cubicBezTo>
                  <a:pt x="545" y="338"/>
                  <a:pt x="545" y="338"/>
                  <a:pt x="545" y="338"/>
                </a:cubicBezTo>
                <a:cubicBezTo>
                  <a:pt x="703" y="338"/>
                  <a:pt x="703" y="338"/>
                  <a:pt x="703" y="338"/>
                </a:cubicBezTo>
                <a:cubicBezTo>
                  <a:pt x="703" y="581"/>
                  <a:pt x="703" y="581"/>
                  <a:pt x="703" y="581"/>
                </a:cubicBezTo>
                <a:cubicBezTo>
                  <a:pt x="703" y="588"/>
                  <a:pt x="697" y="594"/>
                  <a:pt x="689" y="594"/>
                </a:cubicBezTo>
                <a:close/>
              </a:path>
            </a:pathLst>
          </a:custGeom>
          <a:solidFill>
            <a:sysClr val="window" lastClr="FFFFFF"/>
          </a:solidFill>
          <a:ln>
            <a:noFill/>
          </a:ln>
        </p:spPr>
        <p:txBody>
          <a:bodyPr vert="horz" wrap="square" lIns="121920" tIns="60960" rIns="121920" bIns="60960" numCol="1" anchor="t" anchorCtr="0" compatLnSpc="1"/>
          <a:p>
            <a:pPr marL="0" marR="0" lvl="0" indent="0" algn="l" defTabSz="12192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9" name="Freeform 5" descr="e7d195523061f1c09e9d68d7cf438b91ef959ecb14fc25d26BBA7F7DBC18E55DFF4014AF651F0BF2569D4B6C1DA7F1A4683A481403BD872FC687266AD13265C1DE7C373772FD8728ABDD69ADD03BFF5BE2862BC891DBB79EB73C15828F0DF1DC2F0B1C670C38CB84D872D3C6C609B3C2C95C34232EA5F7BBA4BF190274E430E03C02613D2AC7931007E66AA5AE319EC6"/>
          <p:cNvSpPr>
            <a:spLocks noEditPoints="1"/>
          </p:cNvSpPr>
          <p:nvPr/>
        </p:nvSpPr>
        <p:spPr bwMode="auto">
          <a:xfrm>
            <a:off x="923629" y="5625573"/>
            <a:ext cx="320936" cy="273731"/>
          </a:xfrm>
          <a:custGeom>
            <a:avLst/>
            <a:gdLst>
              <a:gd name="T0" fmla="*/ 689 w 746"/>
              <a:gd name="T1" fmla="*/ 125 h 638"/>
              <a:gd name="T2" fmla="*/ 552 w 746"/>
              <a:gd name="T3" fmla="*/ 125 h 638"/>
              <a:gd name="T4" fmla="*/ 552 w 746"/>
              <a:gd name="T5" fmla="*/ 57 h 638"/>
              <a:gd name="T6" fmla="*/ 495 w 746"/>
              <a:gd name="T7" fmla="*/ 0 h 638"/>
              <a:gd name="T8" fmla="*/ 253 w 746"/>
              <a:gd name="T9" fmla="*/ 0 h 638"/>
              <a:gd name="T10" fmla="*/ 196 w 746"/>
              <a:gd name="T11" fmla="*/ 57 h 638"/>
              <a:gd name="T12" fmla="*/ 196 w 746"/>
              <a:gd name="T13" fmla="*/ 125 h 638"/>
              <a:gd name="T14" fmla="*/ 57 w 746"/>
              <a:gd name="T15" fmla="*/ 125 h 638"/>
              <a:gd name="T16" fmla="*/ 0 w 746"/>
              <a:gd name="T17" fmla="*/ 182 h 638"/>
              <a:gd name="T18" fmla="*/ 0 w 746"/>
              <a:gd name="T19" fmla="*/ 581 h 638"/>
              <a:gd name="T20" fmla="*/ 57 w 746"/>
              <a:gd name="T21" fmla="*/ 638 h 638"/>
              <a:gd name="T22" fmla="*/ 689 w 746"/>
              <a:gd name="T23" fmla="*/ 638 h 638"/>
              <a:gd name="T24" fmla="*/ 746 w 746"/>
              <a:gd name="T25" fmla="*/ 581 h 638"/>
              <a:gd name="T26" fmla="*/ 746 w 746"/>
              <a:gd name="T27" fmla="*/ 182 h 638"/>
              <a:gd name="T28" fmla="*/ 689 w 746"/>
              <a:gd name="T29" fmla="*/ 125 h 638"/>
              <a:gd name="T30" fmla="*/ 239 w 746"/>
              <a:gd name="T31" fmla="*/ 57 h 638"/>
              <a:gd name="T32" fmla="*/ 253 w 746"/>
              <a:gd name="T33" fmla="*/ 44 h 638"/>
              <a:gd name="T34" fmla="*/ 495 w 746"/>
              <a:gd name="T35" fmla="*/ 44 h 638"/>
              <a:gd name="T36" fmla="*/ 508 w 746"/>
              <a:gd name="T37" fmla="*/ 57 h 638"/>
              <a:gd name="T38" fmla="*/ 508 w 746"/>
              <a:gd name="T39" fmla="*/ 125 h 638"/>
              <a:gd name="T40" fmla="*/ 239 w 746"/>
              <a:gd name="T41" fmla="*/ 125 h 638"/>
              <a:gd name="T42" fmla="*/ 239 w 746"/>
              <a:gd name="T43" fmla="*/ 57 h 638"/>
              <a:gd name="T44" fmla="*/ 57 w 746"/>
              <a:gd name="T45" fmla="*/ 169 h 638"/>
              <a:gd name="T46" fmla="*/ 689 w 746"/>
              <a:gd name="T47" fmla="*/ 169 h 638"/>
              <a:gd name="T48" fmla="*/ 703 w 746"/>
              <a:gd name="T49" fmla="*/ 182 h 638"/>
              <a:gd name="T50" fmla="*/ 703 w 746"/>
              <a:gd name="T51" fmla="*/ 295 h 638"/>
              <a:gd name="T52" fmla="*/ 545 w 746"/>
              <a:gd name="T53" fmla="*/ 295 h 638"/>
              <a:gd name="T54" fmla="*/ 545 w 746"/>
              <a:gd name="T55" fmla="*/ 267 h 638"/>
              <a:gd name="T56" fmla="*/ 501 w 746"/>
              <a:gd name="T57" fmla="*/ 267 h 638"/>
              <a:gd name="T58" fmla="*/ 501 w 746"/>
              <a:gd name="T59" fmla="*/ 295 h 638"/>
              <a:gd name="T60" fmla="*/ 245 w 746"/>
              <a:gd name="T61" fmla="*/ 295 h 638"/>
              <a:gd name="T62" fmla="*/ 245 w 746"/>
              <a:gd name="T63" fmla="*/ 266 h 638"/>
              <a:gd name="T64" fmla="*/ 201 w 746"/>
              <a:gd name="T65" fmla="*/ 266 h 638"/>
              <a:gd name="T66" fmla="*/ 201 w 746"/>
              <a:gd name="T67" fmla="*/ 295 h 638"/>
              <a:gd name="T68" fmla="*/ 43 w 746"/>
              <a:gd name="T69" fmla="*/ 295 h 638"/>
              <a:gd name="T70" fmla="*/ 43 w 746"/>
              <a:gd name="T71" fmla="*/ 182 h 638"/>
              <a:gd name="T72" fmla="*/ 57 w 746"/>
              <a:gd name="T73" fmla="*/ 169 h 638"/>
              <a:gd name="T74" fmla="*/ 689 w 746"/>
              <a:gd name="T75" fmla="*/ 594 h 638"/>
              <a:gd name="T76" fmla="*/ 57 w 746"/>
              <a:gd name="T77" fmla="*/ 594 h 638"/>
              <a:gd name="T78" fmla="*/ 43 w 746"/>
              <a:gd name="T79" fmla="*/ 581 h 638"/>
              <a:gd name="T80" fmla="*/ 43 w 746"/>
              <a:gd name="T81" fmla="*/ 338 h 638"/>
              <a:gd name="T82" fmla="*/ 201 w 746"/>
              <a:gd name="T83" fmla="*/ 338 h 638"/>
              <a:gd name="T84" fmla="*/ 201 w 746"/>
              <a:gd name="T85" fmla="*/ 368 h 638"/>
              <a:gd name="T86" fmla="*/ 245 w 746"/>
              <a:gd name="T87" fmla="*/ 368 h 638"/>
              <a:gd name="T88" fmla="*/ 245 w 746"/>
              <a:gd name="T89" fmla="*/ 338 h 638"/>
              <a:gd name="T90" fmla="*/ 501 w 746"/>
              <a:gd name="T91" fmla="*/ 338 h 638"/>
              <a:gd name="T92" fmla="*/ 501 w 746"/>
              <a:gd name="T93" fmla="*/ 369 h 638"/>
              <a:gd name="T94" fmla="*/ 545 w 746"/>
              <a:gd name="T95" fmla="*/ 369 h 638"/>
              <a:gd name="T96" fmla="*/ 545 w 746"/>
              <a:gd name="T97" fmla="*/ 338 h 638"/>
              <a:gd name="T98" fmla="*/ 703 w 746"/>
              <a:gd name="T99" fmla="*/ 338 h 638"/>
              <a:gd name="T100" fmla="*/ 703 w 746"/>
              <a:gd name="T101" fmla="*/ 581 h 638"/>
              <a:gd name="T102" fmla="*/ 689 w 746"/>
              <a:gd name="T103" fmla="*/ 594 h 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746" h="638">
                <a:moveTo>
                  <a:pt x="689" y="125"/>
                </a:moveTo>
                <a:cubicBezTo>
                  <a:pt x="552" y="125"/>
                  <a:pt x="552" y="125"/>
                  <a:pt x="552" y="125"/>
                </a:cubicBezTo>
                <a:cubicBezTo>
                  <a:pt x="552" y="57"/>
                  <a:pt x="552" y="57"/>
                  <a:pt x="552" y="57"/>
                </a:cubicBezTo>
                <a:cubicBezTo>
                  <a:pt x="552" y="26"/>
                  <a:pt x="526" y="0"/>
                  <a:pt x="495" y="0"/>
                </a:cubicBezTo>
                <a:cubicBezTo>
                  <a:pt x="253" y="0"/>
                  <a:pt x="253" y="0"/>
                  <a:pt x="253" y="0"/>
                </a:cubicBezTo>
                <a:cubicBezTo>
                  <a:pt x="221" y="0"/>
                  <a:pt x="196" y="26"/>
                  <a:pt x="196" y="57"/>
                </a:cubicBezTo>
                <a:cubicBezTo>
                  <a:pt x="196" y="125"/>
                  <a:pt x="196" y="125"/>
                  <a:pt x="196" y="125"/>
                </a:cubicBezTo>
                <a:cubicBezTo>
                  <a:pt x="57" y="125"/>
                  <a:pt x="57" y="125"/>
                  <a:pt x="57" y="125"/>
                </a:cubicBezTo>
                <a:cubicBezTo>
                  <a:pt x="25" y="125"/>
                  <a:pt x="0" y="151"/>
                  <a:pt x="0" y="182"/>
                </a:cubicBezTo>
                <a:cubicBezTo>
                  <a:pt x="0" y="581"/>
                  <a:pt x="0" y="581"/>
                  <a:pt x="0" y="581"/>
                </a:cubicBezTo>
                <a:cubicBezTo>
                  <a:pt x="0" y="612"/>
                  <a:pt x="25" y="638"/>
                  <a:pt x="57" y="638"/>
                </a:cubicBezTo>
                <a:cubicBezTo>
                  <a:pt x="689" y="638"/>
                  <a:pt x="689" y="638"/>
                  <a:pt x="689" y="638"/>
                </a:cubicBezTo>
                <a:cubicBezTo>
                  <a:pt x="721" y="638"/>
                  <a:pt x="746" y="612"/>
                  <a:pt x="746" y="581"/>
                </a:cubicBezTo>
                <a:cubicBezTo>
                  <a:pt x="746" y="182"/>
                  <a:pt x="746" y="182"/>
                  <a:pt x="746" y="182"/>
                </a:cubicBezTo>
                <a:cubicBezTo>
                  <a:pt x="746" y="151"/>
                  <a:pt x="721" y="125"/>
                  <a:pt x="689" y="125"/>
                </a:cubicBezTo>
                <a:close/>
                <a:moveTo>
                  <a:pt x="239" y="57"/>
                </a:moveTo>
                <a:cubicBezTo>
                  <a:pt x="239" y="50"/>
                  <a:pt x="245" y="44"/>
                  <a:pt x="253" y="44"/>
                </a:cubicBezTo>
                <a:cubicBezTo>
                  <a:pt x="495" y="44"/>
                  <a:pt x="495" y="44"/>
                  <a:pt x="495" y="44"/>
                </a:cubicBezTo>
                <a:cubicBezTo>
                  <a:pt x="502" y="44"/>
                  <a:pt x="508" y="50"/>
                  <a:pt x="508" y="57"/>
                </a:cubicBezTo>
                <a:cubicBezTo>
                  <a:pt x="508" y="125"/>
                  <a:pt x="508" y="125"/>
                  <a:pt x="508" y="125"/>
                </a:cubicBezTo>
                <a:cubicBezTo>
                  <a:pt x="239" y="125"/>
                  <a:pt x="239" y="125"/>
                  <a:pt x="239" y="125"/>
                </a:cubicBezTo>
                <a:lnTo>
                  <a:pt x="239" y="57"/>
                </a:lnTo>
                <a:close/>
                <a:moveTo>
                  <a:pt x="57" y="169"/>
                </a:moveTo>
                <a:cubicBezTo>
                  <a:pt x="689" y="169"/>
                  <a:pt x="689" y="169"/>
                  <a:pt x="689" y="169"/>
                </a:cubicBezTo>
                <a:cubicBezTo>
                  <a:pt x="697" y="169"/>
                  <a:pt x="703" y="175"/>
                  <a:pt x="703" y="182"/>
                </a:cubicBezTo>
                <a:cubicBezTo>
                  <a:pt x="703" y="295"/>
                  <a:pt x="703" y="295"/>
                  <a:pt x="703" y="295"/>
                </a:cubicBezTo>
                <a:cubicBezTo>
                  <a:pt x="545" y="295"/>
                  <a:pt x="545" y="295"/>
                  <a:pt x="545" y="295"/>
                </a:cubicBezTo>
                <a:cubicBezTo>
                  <a:pt x="545" y="267"/>
                  <a:pt x="545" y="267"/>
                  <a:pt x="545" y="267"/>
                </a:cubicBezTo>
                <a:cubicBezTo>
                  <a:pt x="501" y="267"/>
                  <a:pt x="501" y="267"/>
                  <a:pt x="501" y="267"/>
                </a:cubicBezTo>
                <a:cubicBezTo>
                  <a:pt x="501" y="295"/>
                  <a:pt x="501" y="295"/>
                  <a:pt x="501" y="295"/>
                </a:cubicBezTo>
                <a:cubicBezTo>
                  <a:pt x="245" y="295"/>
                  <a:pt x="245" y="295"/>
                  <a:pt x="245" y="295"/>
                </a:cubicBezTo>
                <a:cubicBezTo>
                  <a:pt x="245" y="266"/>
                  <a:pt x="245" y="266"/>
                  <a:pt x="245" y="266"/>
                </a:cubicBezTo>
                <a:cubicBezTo>
                  <a:pt x="201" y="266"/>
                  <a:pt x="201" y="266"/>
                  <a:pt x="201" y="266"/>
                </a:cubicBezTo>
                <a:cubicBezTo>
                  <a:pt x="201" y="295"/>
                  <a:pt x="201" y="295"/>
                  <a:pt x="201" y="295"/>
                </a:cubicBezTo>
                <a:cubicBezTo>
                  <a:pt x="43" y="295"/>
                  <a:pt x="43" y="295"/>
                  <a:pt x="43" y="295"/>
                </a:cubicBezTo>
                <a:cubicBezTo>
                  <a:pt x="43" y="182"/>
                  <a:pt x="43" y="182"/>
                  <a:pt x="43" y="182"/>
                </a:cubicBezTo>
                <a:cubicBezTo>
                  <a:pt x="43" y="175"/>
                  <a:pt x="49" y="169"/>
                  <a:pt x="57" y="169"/>
                </a:cubicBezTo>
                <a:close/>
                <a:moveTo>
                  <a:pt x="689" y="594"/>
                </a:moveTo>
                <a:cubicBezTo>
                  <a:pt x="57" y="594"/>
                  <a:pt x="57" y="594"/>
                  <a:pt x="57" y="594"/>
                </a:cubicBezTo>
                <a:cubicBezTo>
                  <a:pt x="49" y="594"/>
                  <a:pt x="43" y="588"/>
                  <a:pt x="43" y="581"/>
                </a:cubicBezTo>
                <a:cubicBezTo>
                  <a:pt x="43" y="338"/>
                  <a:pt x="43" y="338"/>
                  <a:pt x="43" y="338"/>
                </a:cubicBezTo>
                <a:cubicBezTo>
                  <a:pt x="201" y="338"/>
                  <a:pt x="201" y="338"/>
                  <a:pt x="201" y="338"/>
                </a:cubicBezTo>
                <a:cubicBezTo>
                  <a:pt x="201" y="368"/>
                  <a:pt x="201" y="368"/>
                  <a:pt x="201" y="368"/>
                </a:cubicBezTo>
                <a:cubicBezTo>
                  <a:pt x="245" y="368"/>
                  <a:pt x="245" y="368"/>
                  <a:pt x="245" y="368"/>
                </a:cubicBezTo>
                <a:cubicBezTo>
                  <a:pt x="245" y="338"/>
                  <a:pt x="245" y="338"/>
                  <a:pt x="245" y="338"/>
                </a:cubicBezTo>
                <a:cubicBezTo>
                  <a:pt x="501" y="338"/>
                  <a:pt x="501" y="338"/>
                  <a:pt x="501" y="338"/>
                </a:cubicBezTo>
                <a:cubicBezTo>
                  <a:pt x="501" y="369"/>
                  <a:pt x="501" y="369"/>
                  <a:pt x="501" y="369"/>
                </a:cubicBezTo>
                <a:cubicBezTo>
                  <a:pt x="545" y="369"/>
                  <a:pt x="545" y="369"/>
                  <a:pt x="545" y="369"/>
                </a:cubicBezTo>
                <a:cubicBezTo>
                  <a:pt x="545" y="338"/>
                  <a:pt x="545" y="338"/>
                  <a:pt x="545" y="338"/>
                </a:cubicBezTo>
                <a:cubicBezTo>
                  <a:pt x="703" y="338"/>
                  <a:pt x="703" y="338"/>
                  <a:pt x="703" y="338"/>
                </a:cubicBezTo>
                <a:cubicBezTo>
                  <a:pt x="703" y="581"/>
                  <a:pt x="703" y="581"/>
                  <a:pt x="703" y="581"/>
                </a:cubicBezTo>
                <a:cubicBezTo>
                  <a:pt x="703" y="588"/>
                  <a:pt x="697" y="594"/>
                  <a:pt x="689" y="594"/>
                </a:cubicBezTo>
                <a:close/>
              </a:path>
            </a:pathLst>
          </a:custGeom>
          <a:solidFill>
            <a:sysClr val="window" lastClr="FFFFFF"/>
          </a:solidFill>
          <a:ln>
            <a:noFill/>
          </a:ln>
        </p:spPr>
        <p:txBody>
          <a:bodyPr vert="horz" wrap="square" lIns="121920" tIns="60960" rIns="121920" bIns="60960" numCol="1" anchor="t" anchorCtr="0" compatLnSpc="1"/>
          <a:p>
            <a:pPr marL="0" marR="0" lvl="0" indent="0" algn="l" defTabSz="12192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12" name="文本框 11"/>
          <p:cNvSpPr txBox="1"/>
          <p:nvPr/>
        </p:nvSpPr>
        <p:spPr>
          <a:xfrm>
            <a:off x="1477645" y="5302250"/>
            <a:ext cx="4064000" cy="273050"/>
          </a:xfrm>
          <a:prstGeom prst="rect">
            <a:avLst/>
          </a:prstGeom>
          <a:noFill/>
        </p:spPr>
        <p:txBody>
          <a:bodyPr wrap="square" rtlCol="0">
            <a:noAutofit/>
          </a:bodyPr>
          <a:p>
            <a:r>
              <a:rPr lang="zh-CN" altLang="en-US" b="1" noProof="0">
                <a:ln>
                  <a:noFill/>
                </a:ln>
                <a:solidFill>
                  <a:srgbClr val="9D2A23"/>
                </a:solidFill>
                <a:effectLst/>
                <a:uLnTx/>
                <a:uFillTx/>
                <a:latin typeface="微软雅黑"/>
                <a:ea typeface="微软雅黑"/>
                <a:sym typeface="+mn-lt"/>
              </a:rPr>
              <a:t>促进公民参与和民主治理</a:t>
            </a:r>
            <a:endParaRPr lang="zh-CN" altLang="en-US" b="1" noProof="0">
              <a:ln>
                <a:noFill/>
              </a:ln>
              <a:solidFill>
                <a:srgbClr val="9D2A23"/>
              </a:solidFill>
              <a:effectLst/>
              <a:uLnTx/>
              <a:uFillTx/>
              <a:latin typeface="微软雅黑"/>
              <a:ea typeface="微软雅黑"/>
              <a:sym typeface="+mn-lt"/>
            </a:endParaRPr>
          </a:p>
        </p:txBody>
      </p:sp>
      <p:sp>
        <p:nvSpPr>
          <p:cNvPr id="13" name="文本框 12"/>
          <p:cNvSpPr txBox="1"/>
          <p:nvPr/>
        </p:nvSpPr>
        <p:spPr>
          <a:xfrm>
            <a:off x="1477645" y="5628005"/>
            <a:ext cx="5383530" cy="1463675"/>
          </a:xfrm>
          <a:prstGeom prst="rect">
            <a:avLst/>
          </a:prstGeom>
          <a:noFill/>
        </p:spPr>
        <p:txBody>
          <a:bodyPr wrap="square" rtlCol="0">
            <a:noAutofit/>
          </a:bodyPr>
          <a:p>
            <a:pPr algn="l" defTabSz="457200">
              <a:lnSpc>
                <a:spcPct val="150000"/>
              </a:lnSpc>
              <a:spcBef>
                <a:spcPts val="0"/>
              </a:spcBef>
              <a:spcAft>
                <a:spcPts val="0"/>
              </a:spcAft>
              <a:buClr>
                <a:srgbClr val="E7E6E6">
                  <a:lumMod val="10000"/>
                </a:srgbClr>
              </a:buClr>
              <a:buSzTx/>
              <a:buFontTx/>
              <a:defRPr/>
            </a:pPr>
            <a:r>
              <a:rPr lang="zh-CN" altLang="en-US" sz="1200" noProof="0">
                <a:ln>
                  <a:noFill/>
                </a:ln>
                <a:solidFill>
                  <a:prstClr val="black">
                    <a:lumMod val="75000"/>
                    <a:lumOff val="25000"/>
                  </a:prstClr>
                </a:solidFill>
                <a:effectLst/>
                <a:uLnTx/>
                <a:uFillTx/>
                <a:latin typeface="Calibri Light"/>
                <a:ea typeface="微软雅黑 Light"/>
                <a:cs typeface="+mn-ea"/>
                <a:sym typeface="Calibri" panose="020F0502020204030204" pitchFamily="34" charset="0"/>
              </a:rPr>
              <a:t>电子政务系统通过在线参与平台和电子民意调查等工具，鼓励公民参与政策制定和决策过程，提升民主治理的程度。公民可以通过互动平台表达意见、提出建议和参与在线讨论，与政府进行双向沟通。</a:t>
            </a:r>
            <a:endParaRPr lang="zh-CN" altLang="en-US" sz="1200" noProof="0">
              <a:ln>
                <a:noFill/>
              </a:ln>
              <a:solidFill>
                <a:prstClr val="black">
                  <a:lumMod val="75000"/>
                  <a:lumOff val="25000"/>
                </a:prstClr>
              </a:solidFill>
              <a:effectLst/>
              <a:uLnTx/>
              <a:uFillTx/>
              <a:latin typeface="Calibri Light"/>
              <a:ea typeface="微软雅黑 Light"/>
              <a:cs typeface="+mn-ea"/>
              <a:sym typeface="Calibri" panose="020F0502020204030204" pitchFamily="34" charset="0"/>
            </a:endParaRPr>
          </a:p>
        </p:txBody>
      </p:sp>
      <p:pic>
        <p:nvPicPr>
          <p:cNvPr id="14" name="图片 13" descr="1"/>
          <p:cNvPicPr>
            <a:picLocks noChangeAspect="1"/>
          </p:cNvPicPr>
          <p:nvPr/>
        </p:nvPicPr>
        <p:blipFill>
          <a:blip r:embed="rId1"/>
          <a:stretch>
            <a:fillRect/>
          </a:stretch>
        </p:blipFill>
        <p:spPr>
          <a:xfrm>
            <a:off x="6442710" y="1334135"/>
            <a:ext cx="5295900" cy="408940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120"/>
          <p:cNvSpPr/>
          <p:nvPr/>
        </p:nvSpPr>
        <p:spPr>
          <a:xfrm>
            <a:off x="1577340" y="718185"/>
            <a:ext cx="10143490" cy="460375"/>
          </a:xfrm>
          <a:prstGeom prst="rect">
            <a:avLst/>
          </a:prstGeom>
        </p:spPr>
        <p:txBody>
          <a:bodyPr wrap="square">
            <a:spAutoFit/>
          </a:bodyPr>
          <a:lstStyle/>
          <a:p>
            <a:pPr marL="0" marR="0" lvl="0" algn="l" defTabSz="4572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a:ln>
                  <a:noFill/>
                </a:ln>
                <a:solidFill>
                  <a:srgbClr val="9D2A23"/>
                </a:solidFill>
                <a:effectLst/>
                <a:uLnTx/>
                <a:uFillTx/>
                <a:latin typeface="微软雅黑"/>
                <a:ea typeface="微软雅黑"/>
                <a:sym typeface="+mn-lt"/>
              </a:rPr>
              <a:t>信息组织在现代社会中具有重要性，特别是在电子化和数字化时代。</a:t>
            </a:r>
            <a:endParaRPr kumimoji="0" lang="zh-CN" altLang="en-US" sz="2400" b="1" i="0" u="none" strike="noStrike" kern="1200" cap="none" spc="0" normalizeH="0" baseline="0" noProof="0">
              <a:ln>
                <a:noFill/>
              </a:ln>
              <a:solidFill>
                <a:srgbClr val="9D2A23"/>
              </a:solidFill>
              <a:effectLst/>
              <a:uLnTx/>
              <a:uFillTx/>
              <a:latin typeface="微软雅黑"/>
              <a:ea typeface="微软雅黑"/>
              <a:sym typeface="+mn-lt"/>
            </a:endParaRPr>
          </a:p>
        </p:txBody>
      </p:sp>
      <p:grpSp>
        <p:nvGrpSpPr>
          <p:cNvPr id="72" name="组合 71"/>
          <p:cNvGrpSpPr/>
          <p:nvPr/>
        </p:nvGrpSpPr>
        <p:grpSpPr>
          <a:xfrm rot="0">
            <a:off x="1104900" y="1327150"/>
            <a:ext cx="1487170" cy="1562100"/>
            <a:chOff x="908825" y="2274848"/>
            <a:chExt cx="2051826" cy="2051826"/>
          </a:xfrm>
        </p:grpSpPr>
        <p:sp>
          <p:nvSpPr>
            <p:cNvPr id="73" name="弧形 72"/>
            <p:cNvSpPr/>
            <p:nvPr/>
          </p:nvSpPr>
          <p:spPr>
            <a:xfrm>
              <a:off x="1102457" y="2468480"/>
              <a:ext cx="1664561" cy="1664561"/>
            </a:xfrm>
            <a:prstGeom prst="arc">
              <a:avLst>
                <a:gd name="adj1" fmla="val 17210895"/>
                <a:gd name="adj2" fmla="val 2239336"/>
              </a:avLst>
            </a:prstGeom>
            <a:ln w="57150">
              <a:gradFill>
                <a:gsLst>
                  <a:gs pos="0">
                    <a:srgbClr val="9D2A23">
                      <a:alpha val="0"/>
                    </a:srgbClr>
                  </a:gs>
                  <a:gs pos="100000">
                    <a:srgbClr val="9D2A23"/>
                  </a:gs>
                </a:gsLst>
                <a:lin ang="5400000" scaled="1"/>
              </a:gra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black"/>
                </a:solidFill>
                <a:effectLst/>
                <a:uLnTx/>
                <a:uFillTx/>
                <a:latin typeface="Calibri Light"/>
                <a:ea typeface="微软雅黑 Light"/>
                <a:cs typeface="+mn-cs"/>
              </a:endParaRPr>
            </a:p>
          </p:txBody>
        </p:sp>
        <p:sp>
          <p:nvSpPr>
            <p:cNvPr id="74" name="弧形 73"/>
            <p:cNvSpPr/>
            <p:nvPr/>
          </p:nvSpPr>
          <p:spPr>
            <a:xfrm flipH="1">
              <a:off x="1102457" y="2468480"/>
              <a:ext cx="1664561" cy="1664561"/>
            </a:xfrm>
            <a:prstGeom prst="arc">
              <a:avLst>
                <a:gd name="adj1" fmla="val 18263414"/>
                <a:gd name="adj2" fmla="val 2600074"/>
              </a:avLst>
            </a:prstGeom>
            <a:ln w="57150">
              <a:gradFill flip="none" rotWithShape="1">
                <a:gsLst>
                  <a:gs pos="0">
                    <a:srgbClr val="9D2A23">
                      <a:alpha val="0"/>
                    </a:srgbClr>
                  </a:gs>
                  <a:gs pos="100000">
                    <a:srgbClr val="9D2A23"/>
                  </a:gs>
                </a:gsLst>
                <a:lin ang="16200000" scaled="1"/>
                <a:tileRect/>
              </a:gra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black"/>
                </a:solidFill>
                <a:effectLst/>
                <a:uLnTx/>
                <a:uFillTx/>
                <a:latin typeface="Calibri Light"/>
                <a:ea typeface="微软雅黑 Light"/>
                <a:cs typeface="+mn-cs"/>
              </a:endParaRPr>
            </a:p>
          </p:txBody>
        </p:sp>
        <p:sp>
          <p:nvSpPr>
            <p:cNvPr id="75" name="椭圆 74"/>
            <p:cNvSpPr/>
            <p:nvPr/>
          </p:nvSpPr>
          <p:spPr>
            <a:xfrm>
              <a:off x="1257394" y="2623417"/>
              <a:ext cx="1354689" cy="135468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Calibri Light"/>
                <a:ea typeface="微软雅黑 Light"/>
                <a:cs typeface="+mn-cs"/>
              </a:endParaRPr>
            </a:p>
          </p:txBody>
        </p:sp>
        <p:sp>
          <p:nvSpPr>
            <p:cNvPr id="76" name="椭圆 75"/>
            <p:cNvSpPr/>
            <p:nvPr/>
          </p:nvSpPr>
          <p:spPr>
            <a:xfrm>
              <a:off x="908825" y="2274848"/>
              <a:ext cx="2051826" cy="2051826"/>
            </a:xfrm>
            <a:prstGeom prst="ellipse">
              <a:avLst/>
            </a:prstGeom>
            <a:noFill/>
            <a:ln w="57150">
              <a:solidFill>
                <a:srgbClr val="9D2A23">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Calibri Light"/>
                <a:ea typeface="微软雅黑 Light"/>
                <a:cs typeface="+mn-cs"/>
              </a:endParaRPr>
            </a:p>
          </p:txBody>
        </p:sp>
      </p:grpSp>
      <p:sp>
        <p:nvSpPr>
          <p:cNvPr id="92" name="矩形 91" descr="e7d195523061f1c09e9d68d7cf438b91ef959ecb14fc25d26BBA7F7DBC18E55DFF4014AF651F0BF2569D4B6C1DA7F1A4683A481403BD872FC687266AD13265C1DE7C373772FD8728ABDD69ADD03BFF5BE2862BC891DBB79E7E7B6833E23EA1022337E4AE39841609D99FBC91AF6340E0E75BB6A912BA50082AC966254D09A5E7EE756C5D45125F285DACB6797EAAFF4F"/>
          <p:cNvSpPr/>
          <p:nvPr/>
        </p:nvSpPr>
        <p:spPr>
          <a:xfrm>
            <a:off x="365760" y="3392805"/>
            <a:ext cx="3023235" cy="2307590"/>
          </a:xfrm>
          <a:prstGeom prst="rect">
            <a:avLst/>
          </a:prstGeom>
        </p:spPr>
        <p:txBody>
          <a:bodyPr wrap="square">
            <a:noAutofit/>
          </a:bodyPr>
          <a:lstStyle/>
          <a:p>
            <a:pPr marL="0" marR="0" lvl="0" indent="0" algn="ctr" defTabSz="457200" rtl="0" eaLnBrk="1" fontAlgn="auto" latinLnBrk="0" hangingPunct="1">
              <a:lnSpc>
                <a:spcPct val="200000"/>
              </a:lnSpc>
              <a:spcBef>
                <a:spcPts val="0"/>
              </a:spcBef>
              <a:spcAft>
                <a:spcPts val="0"/>
              </a:spcAft>
              <a:buClrTx/>
              <a:buSzTx/>
              <a:buFontTx/>
              <a:buNone/>
              <a:defRPr/>
            </a:pPr>
            <a:r>
              <a:rPr kumimoji="0" lang="zh-CN" altLang="en-US" sz="1200" b="0" i="0" u="none" strike="noStrike" kern="1200" cap="none" spc="0" normalizeH="0" baseline="0" noProof="0">
                <a:ln>
                  <a:noFill/>
                </a:ln>
                <a:solidFill>
                  <a:prstClr val="black">
                    <a:lumMod val="75000"/>
                    <a:lumOff val="25000"/>
                  </a:prstClr>
                </a:solidFill>
                <a:effectLst/>
                <a:uLnTx/>
                <a:uFillTx/>
                <a:latin typeface="Calibri Light"/>
                <a:ea typeface="微软雅黑 Light"/>
                <a:cs typeface="+mn-cs"/>
              </a:rPr>
              <a:t>信息组织使得大量的信息能够被有效地存储、分类和标记，从而使其更容易被检索和访问。通过适当的分类和索引方式，用户可以快速准确地找到所需的信息，节省时间和精力。</a:t>
            </a:r>
            <a:endParaRPr kumimoji="0" lang="zh-CN" altLang="en-US" sz="1200" b="0" i="0" u="none" strike="noStrike" kern="1200" cap="none" spc="0" normalizeH="0" baseline="0" noProof="0">
              <a:ln>
                <a:noFill/>
              </a:ln>
              <a:solidFill>
                <a:prstClr val="black">
                  <a:lumMod val="75000"/>
                  <a:lumOff val="25000"/>
                </a:prstClr>
              </a:solidFill>
              <a:effectLst/>
              <a:uLnTx/>
              <a:uFillTx/>
              <a:latin typeface="Calibri Light"/>
              <a:ea typeface="微软雅黑 Light"/>
              <a:cs typeface="+mn-cs"/>
            </a:endParaRPr>
          </a:p>
        </p:txBody>
      </p:sp>
      <p:sp>
        <p:nvSpPr>
          <p:cNvPr id="93" name="文本框 92"/>
          <p:cNvSpPr txBox="1"/>
          <p:nvPr/>
        </p:nvSpPr>
        <p:spPr>
          <a:xfrm>
            <a:off x="1034454" y="3091906"/>
            <a:ext cx="1965325" cy="398780"/>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defRPr/>
            </a:pPr>
            <a:r>
              <a:rPr kumimoji="0" sz="2000" b="1" i="0" u="none" strike="noStrike" kern="1200" cap="none" spc="0" normalizeH="0" baseline="0" noProof="0">
                <a:ln>
                  <a:noFill/>
                </a:ln>
                <a:solidFill>
                  <a:srgbClr val="9D2A23"/>
                </a:solidFill>
                <a:effectLst/>
                <a:uLnTx/>
                <a:uFillTx/>
                <a:latin typeface="Century Gothic"/>
                <a:ea typeface="微软雅黑"/>
                <a:cs typeface="+mn-cs"/>
              </a:rPr>
              <a:t>信息检索和访问</a:t>
            </a:r>
            <a:endParaRPr kumimoji="0" sz="2000" b="1" i="0" u="none" strike="noStrike" kern="1200" cap="none" spc="0" normalizeH="0" baseline="0" noProof="0">
              <a:ln>
                <a:noFill/>
              </a:ln>
              <a:solidFill>
                <a:srgbClr val="9D2A23"/>
              </a:solidFill>
              <a:effectLst/>
              <a:uLnTx/>
              <a:uFillTx/>
              <a:latin typeface="Century Gothic"/>
              <a:ea typeface="微软雅黑"/>
              <a:cs typeface="+mn-cs"/>
            </a:endParaRPr>
          </a:p>
        </p:txBody>
      </p:sp>
      <p:grpSp>
        <p:nvGrpSpPr>
          <p:cNvPr id="95" name="组合 94"/>
          <p:cNvGrpSpPr/>
          <p:nvPr/>
        </p:nvGrpSpPr>
        <p:grpSpPr>
          <a:xfrm>
            <a:off x="3895090" y="1432560"/>
            <a:ext cx="1487170" cy="1562100"/>
            <a:chOff x="908825" y="2274848"/>
            <a:chExt cx="2051826" cy="2051826"/>
          </a:xfrm>
        </p:grpSpPr>
        <p:sp>
          <p:nvSpPr>
            <p:cNvPr id="97" name="弧形 96"/>
            <p:cNvSpPr/>
            <p:nvPr/>
          </p:nvSpPr>
          <p:spPr>
            <a:xfrm>
              <a:off x="1102457" y="2468480"/>
              <a:ext cx="1664561" cy="1664561"/>
            </a:xfrm>
            <a:prstGeom prst="arc">
              <a:avLst>
                <a:gd name="adj1" fmla="val 17210895"/>
                <a:gd name="adj2" fmla="val 2239336"/>
              </a:avLst>
            </a:prstGeom>
            <a:ln w="57150">
              <a:gradFill>
                <a:gsLst>
                  <a:gs pos="0">
                    <a:srgbClr val="9D2A23">
                      <a:alpha val="0"/>
                    </a:srgbClr>
                  </a:gs>
                  <a:gs pos="100000">
                    <a:srgbClr val="9D2A23"/>
                  </a:gs>
                </a:gsLst>
                <a:lin ang="5400000" scaled="1"/>
              </a:gra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black"/>
                </a:solidFill>
                <a:effectLst/>
                <a:uLnTx/>
                <a:uFillTx/>
                <a:latin typeface="Calibri Light"/>
                <a:ea typeface="微软雅黑 Light"/>
                <a:cs typeface="+mn-cs"/>
              </a:endParaRPr>
            </a:p>
          </p:txBody>
        </p:sp>
        <p:sp>
          <p:nvSpPr>
            <p:cNvPr id="98" name="弧形 97"/>
            <p:cNvSpPr/>
            <p:nvPr/>
          </p:nvSpPr>
          <p:spPr>
            <a:xfrm flipH="1">
              <a:off x="1102457" y="2468480"/>
              <a:ext cx="1664561" cy="1664561"/>
            </a:xfrm>
            <a:prstGeom prst="arc">
              <a:avLst>
                <a:gd name="adj1" fmla="val 18263414"/>
                <a:gd name="adj2" fmla="val 2600074"/>
              </a:avLst>
            </a:prstGeom>
            <a:ln w="57150">
              <a:gradFill flip="none" rotWithShape="1">
                <a:gsLst>
                  <a:gs pos="0">
                    <a:srgbClr val="9D2A23">
                      <a:alpha val="0"/>
                    </a:srgbClr>
                  </a:gs>
                  <a:gs pos="100000">
                    <a:srgbClr val="9D2A23"/>
                  </a:gs>
                </a:gsLst>
                <a:lin ang="16200000" scaled="1"/>
                <a:tileRect/>
              </a:gra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black"/>
                </a:solidFill>
                <a:effectLst/>
                <a:uLnTx/>
                <a:uFillTx/>
                <a:latin typeface="Calibri Light"/>
                <a:ea typeface="微软雅黑 Light"/>
                <a:cs typeface="+mn-cs"/>
              </a:endParaRPr>
            </a:p>
          </p:txBody>
        </p:sp>
        <p:sp>
          <p:nvSpPr>
            <p:cNvPr id="99" name="椭圆 98"/>
            <p:cNvSpPr/>
            <p:nvPr/>
          </p:nvSpPr>
          <p:spPr>
            <a:xfrm>
              <a:off x="1257394" y="2623417"/>
              <a:ext cx="1354689" cy="135468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Calibri Light"/>
                <a:ea typeface="微软雅黑 Light"/>
                <a:cs typeface="+mn-cs"/>
              </a:endParaRPr>
            </a:p>
          </p:txBody>
        </p:sp>
        <p:sp>
          <p:nvSpPr>
            <p:cNvPr id="100" name="椭圆 99"/>
            <p:cNvSpPr/>
            <p:nvPr/>
          </p:nvSpPr>
          <p:spPr>
            <a:xfrm>
              <a:off x="908825" y="2274848"/>
              <a:ext cx="2051826" cy="2051826"/>
            </a:xfrm>
            <a:prstGeom prst="ellipse">
              <a:avLst/>
            </a:prstGeom>
            <a:noFill/>
            <a:ln w="57150">
              <a:solidFill>
                <a:srgbClr val="9D2A23">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Calibri Light"/>
                <a:ea typeface="微软雅黑 Light"/>
                <a:cs typeface="+mn-cs"/>
              </a:endParaRPr>
            </a:p>
          </p:txBody>
        </p:sp>
      </p:grpSp>
      <p:sp>
        <p:nvSpPr>
          <p:cNvPr id="101" name="矩形 100" descr="e7d195523061f1c09e9d68d7cf438b91ef959ecb14fc25d26BBA7F7DBC18E55DFF4014AF651F0BF2569D4B6C1DA7F1A4683A481403BD872FC687266AD13265C1DE7C373772FD8728ABDD69ADD03BFF5BE2862BC891DBB79E7E7B6833E23EA1022337E4AE39841609D99FBC91AF6340E0E75BB6A912BA50082AC966254D09A5E7EE756C5D45125F285DACB6797EAAFF4F"/>
          <p:cNvSpPr/>
          <p:nvPr/>
        </p:nvSpPr>
        <p:spPr>
          <a:xfrm>
            <a:off x="3206750" y="3373120"/>
            <a:ext cx="3023235" cy="3021965"/>
          </a:xfrm>
          <a:prstGeom prst="rect">
            <a:avLst/>
          </a:prstGeom>
        </p:spPr>
        <p:txBody>
          <a:bodyPr wrap="square">
            <a:noAutofit/>
          </a:bodyPr>
          <a:lstStyle/>
          <a:p>
            <a:pPr marL="0" marR="0" lvl="0" indent="0" algn="ctr" defTabSz="457200" rtl="0" eaLnBrk="1" fontAlgn="auto" latinLnBrk="0" hangingPunct="1">
              <a:lnSpc>
                <a:spcPct val="200000"/>
              </a:lnSpc>
              <a:spcBef>
                <a:spcPts val="0"/>
              </a:spcBef>
              <a:spcAft>
                <a:spcPts val="0"/>
              </a:spcAft>
              <a:buClrTx/>
              <a:buSzTx/>
              <a:buFontTx/>
              <a:buNone/>
              <a:defRPr/>
            </a:pPr>
            <a:r>
              <a:rPr kumimoji="0" lang="zh-CN" altLang="en-US" sz="1200" b="0" i="0" u="none" strike="noStrike" kern="1200" cap="none" spc="0" normalizeH="0" baseline="0" noProof="0">
                <a:ln>
                  <a:noFill/>
                </a:ln>
                <a:solidFill>
                  <a:prstClr val="black">
                    <a:lumMod val="75000"/>
                    <a:lumOff val="25000"/>
                  </a:prstClr>
                </a:solidFill>
                <a:effectLst/>
                <a:uLnTx/>
                <a:uFillTx/>
                <a:latin typeface="Calibri Light"/>
                <a:ea typeface="微软雅黑 Light"/>
                <a:cs typeface="+mn-cs"/>
              </a:rPr>
              <a:t>信息组织有助于有效管理和共享知识。通过将信息按主题、领域或类别进行组织，可以建立知识库、文档库或数据库，使得知识可以被系统化地记录、存储和传播。这有助于知识的积累、沉淀和共享，促进团队协作和组织学习。</a:t>
            </a:r>
            <a:endParaRPr kumimoji="0" lang="zh-CN" altLang="en-US" sz="1200" b="0" i="0" u="none" strike="noStrike" kern="1200" cap="none" spc="0" normalizeH="0" baseline="0" noProof="0">
              <a:ln>
                <a:noFill/>
              </a:ln>
              <a:solidFill>
                <a:prstClr val="black">
                  <a:lumMod val="75000"/>
                  <a:lumOff val="25000"/>
                </a:prstClr>
              </a:solidFill>
              <a:effectLst/>
              <a:uLnTx/>
              <a:uFillTx/>
              <a:latin typeface="Calibri Light"/>
              <a:ea typeface="微软雅黑 Light"/>
              <a:cs typeface="+mn-cs"/>
            </a:endParaRPr>
          </a:p>
        </p:txBody>
      </p:sp>
      <p:sp>
        <p:nvSpPr>
          <p:cNvPr id="102" name="文本框 101"/>
          <p:cNvSpPr txBox="1"/>
          <p:nvPr/>
        </p:nvSpPr>
        <p:spPr>
          <a:xfrm>
            <a:off x="6915150" y="3114131"/>
            <a:ext cx="1201420" cy="398780"/>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defRPr/>
            </a:pPr>
            <a:r>
              <a:rPr kumimoji="0" sz="2000" b="1" i="0" u="none" strike="noStrike" kern="1200" cap="none" spc="0" normalizeH="0" baseline="0" noProof="0">
                <a:ln>
                  <a:noFill/>
                </a:ln>
                <a:solidFill>
                  <a:srgbClr val="9D2A23"/>
                </a:solidFill>
                <a:effectLst/>
                <a:uLnTx/>
                <a:uFillTx/>
                <a:latin typeface="Century Gothic"/>
                <a:ea typeface="微软雅黑"/>
                <a:cs typeface="+mn-cs"/>
              </a:rPr>
              <a:t>决策支持</a:t>
            </a:r>
            <a:endParaRPr kumimoji="0" sz="2000" b="1" i="0" u="none" strike="noStrike" kern="1200" cap="none" spc="0" normalizeH="0" baseline="0" noProof="0">
              <a:ln>
                <a:noFill/>
              </a:ln>
              <a:solidFill>
                <a:srgbClr val="9D2A23"/>
              </a:solidFill>
              <a:effectLst/>
              <a:uLnTx/>
              <a:uFillTx/>
              <a:latin typeface="Century Gothic"/>
              <a:ea typeface="微软雅黑"/>
              <a:cs typeface="+mn-cs"/>
            </a:endParaRPr>
          </a:p>
        </p:txBody>
      </p:sp>
      <p:grpSp>
        <p:nvGrpSpPr>
          <p:cNvPr id="104" name="组合 103"/>
          <p:cNvGrpSpPr/>
          <p:nvPr/>
        </p:nvGrpSpPr>
        <p:grpSpPr>
          <a:xfrm>
            <a:off x="9149715" y="1508125"/>
            <a:ext cx="1487170" cy="1562100"/>
            <a:chOff x="908825" y="2274848"/>
            <a:chExt cx="2051826" cy="2051826"/>
          </a:xfrm>
        </p:grpSpPr>
        <p:sp>
          <p:nvSpPr>
            <p:cNvPr id="106" name="弧形 105"/>
            <p:cNvSpPr/>
            <p:nvPr/>
          </p:nvSpPr>
          <p:spPr>
            <a:xfrm>
              <a:off x="1102457" y="2468480"/>
              <a:ext cx="1664561" cy="1664561"/>
            </a:xfrm>
            <a:prstGeom prst="arc">
              <a:avLst>
                <a:gd name="adj1" fmla="val 17210895"/>
                <a:gd name="adj2" fmla="val 2239336"/>
              </a:avLst>
            </a:prstGeom>
            <a:ln w="57150">
              <a:gradFill>
                <a:gsLst>
                  <a:gs pos="0">
                    <a:srgbClr val="9D2A23">
                      <a:alpha val="0"/>
                    </a:srgbClr>
                  </a:gs>
                  <a:gs pos="100000">
                    <a:srgbClr val="9D2A23"/>
                  </a:gs>
                </a:gsLst>
                <a:lin ang="5400000" scaled="1"/>
              </a:gra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black"/>
                </a:solidFill>
                <a:effectLst/>
                <a:uLnTx/>
                <a:uFillTx/>
                <a:latin typeface="Calibri Light"/>
                <a:ea typeface="微软雅黑 Light"/>
                <a:cs typeface="+mn-cs"/>
              </a:endParaRPr>
            </a:p>
          </p:txBody>
        </p:sp>
        <p:sp>
          <p:nvSpPr>
            <p:cNvPr id="107" name="弧形 106"/>
            <p:cNvSpPr/>
            <p:nvPr/>
          </p:nvSpPr>
          <p:spPr>
            <a:xfrm flipH="1">
              <a:off x="1102457" y="2468480"/>
              <a:ext cx="1664561" cy="1664561"/>
            </a:xfrm>
            <a:prstGeom prst="arc">
              <a:avLst>
                <a:gd name="adj1" fmla="val 18263414"/>
                <a:gd name="adj2" fmla="val 2600074"/>
              </a:avLst>
            </a:prstGeom>
            <a:ln w="57150">
              <a:gradFill flip="none" rotWithShape="1">
                <a:gsLst>
                  <a:gs pos="0">
                    <a:srgbClr val="9D2A23">
                      <a:alpha val="0"/>
                    </a:srgbClr>
                  </a:gs>
                  <a:gs pos="100000">
                    <a:srgbClr val="9D2A23"/>
                  </a:gs>
                </a:gsLst>
                <a:lin ang="16200000" scaled="1"/>
                <a:tileRect/>
              </a:gra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black"/>
                </a:solidFill>
                <a:effectLst/>
                <a:uLnTx/>
                <a:uFillTx/>
                <a:latin typeface="Calibri Light"/>
                <a:ea typeface="微软雅黑 Light"/>
                <a:cs typeface="+mn-cs"/>
              </a:endParaRPr>
            </a:p>
          </p:txBody>
        </p:sp>
        <p:sp>
          <p:nvSpPr>
            <p:cNvPr id="108" name="椭圆 107"/>
            <p:cNvSpPr/>
            <p:nvPr/>
          </p:nvSpPr>
          <p:spPr>
            <a:xfrm>
              <a:off x="1257394" y="2623417"/>
              <a:ext cx="1354689" cy="135468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Calibri Light"/>
                <a:ea typeface="微软雅黑 Light"/>
                <a:cs typeface="+mn-cs"/>
              </a:endParaRPr>
            </a:p>
          </p:txBody>
        </p:sp>
        <p:sp>
          <p:nvSpPr>
            <p:cNvPr id="109" name="椭圆 108"/>
            <p:cNvSpPr/>
            <p:nvPr/>
          </p:nvSpPr>
          <p:spPr>
            <a:xfrm>
              <a:off x="908825" y="2274848"/>
              <a:ext cx="2051826" cy="2051826"/>
            </a:xfrm>
            <a:prstGeom prst="ellipse">
              <a:avLst/>
            </a:prstGeom>
            <a:noFill/>
            <a:ln w="57150">
              <a:solidFill>
                <a:srgbClr val="9D2A23">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Calibri Light"/>
                <a:ea typeface="微软雅黑 Light"/>
                <a:cs typeface="+mn-cs"/>
              </a:endParaRPr>
            </a:p>
          </p:txBody>
        </p:sp>
      </p:grpSp>
      <p:sp>
        <p:nvSpPr>
          <p:cNvPr id="110" name="矩形 109" descr="e7d195523061f1c09e9d68d7cf438b91ef959ecb14fc25d26BBA7F7DBC18E55DFF4014AF651F0BF2569D4B6C1DA7F1A4683A481403BD872FC687266AD13265C1DE7C373772FD8728ABDD69ADD03BFF5BE2862BC891DBB79E7E7B6833E23EA1022337E4AE39841609D99FBC91AF6340E0E75BB6A912BA50082AC966254D09A5E7EE756C5D45125F285DACB6797EAAFF4F"/>
          <p:cNvSpPr/>
          <p:nvPr/>
        </p:nvSpPr>
        <p:spPr>
          <a:xfrm>
            <a:off x="8916670" y="3392805"/>
            <a:ext cx="2856865" cy="2690495"/>
          </a:xfrm>
          <a:prstGeom prst="rect">
            <a:avLst/>
          </a:prstGeom>
        </p:spPr>
        <p:txBody>
          <a:bodyPr wrap="square">
            <a:noAutofit/>
          </a:bodyPr>
          <a:lstStyle/>
          <a:p>
            <a:pPr marL="0" marR="0" lvl="0" indent="0" algn="ctr" defTabSz="457200" rtl="0" eaLnBrk="1" fontAlgn="auto" latinLnBrk="0" hangingPunct="1">
              <a:lnSpc>
                <a:spcPct val="200000"/>
              </a:lnSpc>
              <a:spcBef>
                <a:spcPts val="0"/>
              </a:spcBef>
              <a:spcAft>
                <a:spcPts val="0"/>
              </a:spcAft>
              <a:buClrTx/>
              <a:buSzTx/>
              <a:buFontTx/>
              <a:buNone/>
              <a:defRPr/>
            </a:pPr>
            <a:r>
              <a:rPr kumimoji="0" lang="zh-CN" altLang="en-US" sz="1200" b="0" i="0" u="none" strike="noStrike" kern="1200" cap="none" spc="0" normalizeH="0" baseline="0" noProof="0">
                <a:ln>
                  <a:noFill/>
                </a:ln>
                <a:solidFill>
                  <a:prstClr val="black">
                    <a:lumMod val="75000"/>
                    <a:lumOff val="25000"/>
                  </a:prstClr>
                </a:solidFill>
                <a:effectLst/>
                <a:uLnTx/>
                <a:uFillTx/>
                <a:latin typeface="Calibri Light"/>
                <a:ea typeface="微软雅黑 Light"/>
                <a:cs typeface="+mn-cs"/>
              </a:rPr>
              <a:t>良好的信息组织可以提高工作效率和生产力。通过有序地组织和存储信息，员工可以更快速地查找所需的信息，减少重复劳动和错误。此外，信息组织还可以提供自动化和智能化的工具和技术，进一步提升工作效率和生产力。</a:t>
            </a:r>
            <a:endParaRPr kumimoji="0" lang="zh-CN" altLang="en-US" sz="1200" b="0" i="0" u="none" strike="noStrike" kern="1200" cap="none" spc="0" normalizeH="0" baseline="0" noProof="0">
              <a:ln>
                <a:noFill/>
              </a:ln>
              <a:solidFill>
                <a:prstClr val="black">
                  <a:lumMod val="75000"/>
                  <a:lumOff val="25000"/>
                </a:prstClr>
              </a:solidFill>
              <a:effectLst/>
              <a:uLnTx/>
              <a:uFillTx/>
              <a:latin typeface="Calibri Light"/>
              <a:ea typeface="微软雅黑 Light"/>
              <a:cs typeface="+mn-cs"/>
            </a:endParaRPr>
          </a:p>
        </p:txBody>
      </p:sp>
      <p:sp>
        <p:nvSpPr>
          <p:cNvPr id="111" name="文本框 110"/>
          <p:cNvSpPr txBox="1"/>
          <p:nvPr/>
        </p:nvSpPr>
        <p:spPr>
          <a:xfrm>
            <a:off x="8841922" y="3131548"/>
            <a:ext cx="2729230" cy="398780"/>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defRPr/>
            </a:pPr>
            <a:r>
              <a:rPr kumimoji="0" sz="2000" b="1" i="0" u="none" strike="noStrike" kern="1200" cap="none" spc="0" normalizeH="0" baseline="0" noProof="0">
                <a:ln>
                  <a:noFill/>
                </a:ln>
                <a:solidFill>
                  <a:srgbClr val="9D2A23"/>
                </a:solidFill>
                <a:effectLst/>
                <a:uLnTx/>
                <a:uFillTx/>
                <a:latin typeface="Century Gothic"/>
                <a:ea typeface="微软雅黑"/>
                <a:cs typeface="+mn-cs"/>
              </a:rPr>
              <a:t>提升工作效率和生产力</a:t>
            </a:r>
            <a:endParaRPr kumimoji="0" sz="2000" b="1" i="0" u="none" strike="noStrike" kern="1200" cap="none" spc="0" normalizeH="0" baseline="0" noProof="0">
              <a:ln>
                <a:noFill/>
              </a:ln>
              <a:solidFill>
                <a:srgbClr val="9D2A23"/>
              </a:solidFill>
              <a:effectLst/>
              <a:uLnTx/>
              <a:uFillTx/>
              <a:latin typeface="Century Gothic"/>
              <a:ea typeface="微软雅黑"/>
              <a:cs typeface="+mn-cs"/>
            </a:endParaRPr>
          </a:p>
        </p:txBody>
      </p:sp>
      <p:grpSp>
        <p:nvGrpSpPr>
          <p:cNvPr id="4" name="Group 4"/>
          <p:cNvGrpSpPr>
            <a:grpSpLocks noChangeAspect="1"/>
          </p:cNvGrpSpPr>
          <p:nvPr/>
        </p:nvGrpSpPr>
        <p:grpSpPr bwMode="auto">
          <a:xfrm>
            <a:off x="1791335" y="2016760"/>
            <a:ext cx="441325" cy="485775"/>
            <a:chOff x="3275" y="1537"/>
            <a:chExt cx="1132" cy="1247"/>
          </a:xfrm>
          <a:solidFill>
            <a:schemeClr val="bg1"/>
          </a:solidFill>
        </p:grpSpPr>
        <p:sp>
          <p:nvSpPr>
            <p:cNvPr id="6" name="Freeform 5"/>
            <p:cNvSpPr>
              <a:spLocks noEditPoints="1"/>
            </p:cNvSpPr>
            <p:nvPr/>
          </p:nvSpPr>
          <p:spPr bwMode="auto">
            <a:xfrm>
              <a:off x="3275" y="1537"/>
              <a:ext cx="1132" cy="1247"/>
            </a:xfrm>
            <a:custGeom>
              <a:avLst/>
              <a:gdLst>
                <a:gd name="T0" fmla="*/ 475 w 475"/>
                <a:gd name="T1" fmla="*/ 41 h 523"/>
                <a:gd name="T2" fmla="*/ 474 w 475"/>
                <a:gd name="T3" fmla="*/ 40 h 523"/>
                <a:gd name="T4" fmla="*/ 466 w 475"/>
                <a:gd name="T5" fmla="*/ 0 h 523"/>
                <a:gd name="T6" fmla="*/ 286 w 475"/>
                <a:gd name="T7" fmla="*/ 5 h 523"/>
                <a:gd name="T8" fmla="*/ 274 w 475"/>
                <a:gd name="T9" fmla="*/ 46 h 523"/>
                <a:gd name="T10" fmla="*/ 349 w 475"/>
                <a:gd name="T11" fmla="*/ 55 h 523"/>
                <a:gd name="T12" fmla="*/ 405 w 475"/>
                <a:gd name="T13" fmla="*/ 52 h 523"/>
                <a:gd name="T14" fmla="*/ 0 w 475"/>
                <a:gd name="T15" fmla="*/ 250 h 523"/>
                <a:gd name="T16" fmla="*/ 4 w 475"/>
                <a:gd name="T17" fmla="*/ 293 h 523"/>
                <a:gd name="T18" fmla="*/ 475 w 475"/>
                <a:gd name="T19" fmla="*/ 41 h 523"/>
                <a:gd name="T20" fmla="*/ 2 w 475"/>
                <a:gd name="T21" fmla="*/ 523 h 523"/>
                <a:gd name="T22" fmla="*/ 138 w 475"/>
                <a:gd name="T23" fmla="*/ 523 h 523"/>
                <a:gd name="T24" fmla="*/ 138 w 475"/>
                <a:gd name="T25" fmla="*/ 359 h 523"/>
                <a:gd name="T26" fmla="*/ 2 w 475"/>
                <a:gd name="T27" fmla="*/ 359 h 523"/>
                <a:gd name="T28" fmla="*/ 2 w 475"/>
                <a:gd name="T29" fmla="*/ 523 h 523"/>
                <a:gd name="T30" fmla="*/ 45 w 475"/>
                <a:gd name="T31" fmla="*/ 402 h 523"/>
                <a:gd name="T32" fmla="*/ 95 w 475"/>
                <a:gd name="T33" fmla="*/ 402 h 523"/>
                <a:gd name="T34" fmla="*/ 95 w 475"/>
                <a:gd name="T35" fmla="*/ 480 h 523"/>
                <a:gd name="T36" fmla="*/ 45 w 475"/>
                <a:gd name="T37" fmla="*/ 480 h 523"/>
                <a:gd name="T38" fmla="*/ 45 w 475"/>
                <a:gd name="T39" fmla="*/ 402 h 523"/>
                <a:gd name="T40" fmla="*/ 305 w 475"/>
                <a:gd name="T41" fmla="*/ 523 h 523"/>
                <a:gd name="T42" fmla="*/ 305 w 475"/>
                <a:gd name="T43" fmla="*/ 291 h 523"/>
                <a:gd name="T44" fmla="*/ 170 w 475"/>
                <a:gd name="T45" fmla="*/ 291 h 523"/>
                <a:gd name="T46" fmla="*/ 170 w 475"/>
                <a:gd name="T47" fmla="*/ 523 h 523"/>
                <a:gd name="T48" fmla="*/ 305 w 475"/>
                <a:gd name="T49" fmla="*/ 523 h 523"/>
                <a:gd name="T50" fmla="*/ 212 w 475"/>
                <a:gd name="T51" fmla="*/ 334 h 523"/>
                <a:gd name="T52" fmla="*/ 262 w 475"/>
                <a:gd name="T53" fmla="*/ 334 h 523"/>
                <a:gd name="T54" fmla="*/ 262 w 475"/>
                <a:gd name="T55" fmla="*/ 480 h 523"/>
                <a:gd name="T56" fmla="*/ 212 w 475"/>
                <a:gd name="T57" fmla="*/ 480 h 523"/>
                <a:gd name="T58" fmla="*/ 212 w 475"/>
                <a:gd name="T59" fmla="*/ 334 h 5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75" h="523">
                  <a:moveTo>
                    <a:pt x="475" y="41"/>
                  </a:moveTo>
                  <a:cubicBezTo>
                    <a:pt x="474" y="40"/>
                    <a:pt x="474" y="40"/>
                    <a:pt x="474" y="40"/>
                  </a:cubicBezTo>
                  <a:cubicBezTo>
                    <a:pt x="466" y="0"/>
                    <a:pt x="466" y="0"/>
                    <a:pt x="466" y="0"/>
                  </a:cubicBezTo>
                  <a:cubicBezTo>
                    <a:pt x="465" y="0"/>
                    <a:pt x="348" y="24"/>
                    <a:pt x="286" y="5"/>
                  </a:cubicBezTo>
                  <a:cubicBezTo>
                    <a:pt x="274" y="46"/>
                    <a:pt x="274" y="46"/>
                    <a:pt x="274" y="46"/>
                  </a:cubicBezTo>
                  <a:cubicBezTo>
                    <a:pt x="296" y="53"/>
                    <a:pt x="322" y="55"/>
                    <a:pt x="349" y="55"/>
                  </a:cubicBezTo>
                  <a:cubicBezTo>
                    <a:pt x="368" y="55"/>
                    <a:pt x="388" y="54"/>
                    <a:pt x="405" y="52"/>
                  </a:cubicBezTo>
                  <a:cubicBezTo>
                    <a:pt x="218" y="229"/>
                    <a:pt x="3" y="250"/>
                    <a:pt x="0" y="250"/>
                  </a:cubicBezTo>
                  <a:cubicBezTo>
                    <a:pt x="4" y="293"/>
                    <a:pt x="4" y="293"/>
                    <a:pt x="4" y="293"/>
                  </a:cubicBezTo>
                  <a:cubicBezTo>
                    <a:pt x="15" y="292"/>
                    <a:pt x="270" y="268"/>
                    <a:pt x="475" y="41"/>
                  </a:cubicBezTo>
                  <a:close/>
                  <a:moveTo>
                    <a:pt x="2" y="523"/>
                  </a:moveTo>
                  <a:cubicBezTo>
                    <a:pt x="138" y="523"/>
                    <a:pt x="138" y="523"/>
                    <a:pt x="138" y="523"/>
                  </a:cubicBezTo>
                  <a:cubicBezTo>
                    <a:pt x="138" y="359"/>
                    <a:pt x="138" y="359"/>
                    <a:pt x="138" y="359"/>
                  </a:cubicBezTo>
                  <a:cubicBezTo>
                    <a:pt x="2" y="359"/>
                    <a:pt x="2" y="359"/>
                    <a:pt x="2" y="359"/>
                  </a:cubicBezTo>
                  <a:lnTo>
                    <a:pt x="2" y="523"/>
                  </a:lnTo>
                  <a:close/>
                  <a:moveTo>
                    <a:pt x="45" y="402"/>
                  </a:moveTo>
                  <a:cubicBezTo>
                    <a:pt x="95" y="402"/>
                    <a:pt x="95" y="402"/>
                    <a:pt x="95" y="402"/>
                  </a:cubicBezTo>
                  <a:cubicBezTo>
                    <a:pt x="95" y="480"/>
                    <a:pt x="95" y="480"/>
                    <a:pt x="95" y="480"/>
                  </a:cubicBezTo>
                  <a:cubicBezTo>
                    <a:pt x="45" y="480"/>
                    <a:pt x="45" y="480"/>
                    <a:pt x="45" y="480"/>
                  </a:cubicBezTo>
                  <a:lnTo>
                    <a:pt x="45" y="402"/>
                  </a:lnTo>
                  <a:close/>
                  <a:moveTo>
                    <a:pt x="305" y="523"/>
                  </a:moveTo>
                  <a:cubicBezTo>
                    <a:pt x="305" y="291"/>
                    <a:pt x="305" y="291"/>
                    <a:pt x="305" y="291"/>
                  </a:cubicBezTo>
                  <a:cubicBezTo>
                    <a:pt x="170" y="291"/>
                    <a:pt x="170" y="291"/>
                    <a:pt x="170" y="291"/>
                  </a:cubicBezTo>
                  <a:cubicBezTo>
                    <a:pt x="170" y="523"/>
                    <a:pt x="170" y="523"/>
                    <a:pt x="170" y="523"/>
                  </a:cubicBezTo>
                  <a:lnTo>
                    <a:pt x="305" y="523"/>
                  </a:lnTo>
                  <a:close/>
                  <a:moveTo>
                    <a:pt x="212" y="334"/>
                  </a:moveTo>
                  <a:cubicBezTo>
                    <a:pt x="262" y="334"/>
                    <a:pt x="262" y="334"/>
                    <a:pt x="262" y="334"/>
                  </a:cubicBezTo>
                  <a:cubicBezTo>
                    <a:pt x="262" y="480"/>
                    <a:pt x="262" y="480"/>
                    <a:pt x="262" y="480"/>
                  </a:cubicBezTo>
                  <a:cubicBezTo>
                    <a:pt x="212" y="480"/>
                    <a:pt x="212" y="480"/>
                    <a:pt x="212" y="480"/>
                  </a:cubicBezTo>
                  <a:lnTo>
                    <a:pt x="212" y="33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 name="Freeform 6"/>
            <p:cNvSpPr>
              <a:spLocks noEditPoints="1"/>
            </p:cNvSpPr>
            <p:nvPr/>
          </p:nvSpPr>
          <p:spPr bwMode="auto">
            <a:xfrm>
              <a:off x="4086" y="1942"/>
              <a:ext cx="321" cy="842"/>
            </a:xfrm>
            <a:custGeom>
              <a:avLst/>
              <a:gdLst>
                <a:gd name="T0" fmla="*/ 0 w 321"/>
                <a:gd name="T1" fmla="*/ 842 h 842"/>
                <a:gd name="T2" fmla="*/ 321 w 321"/>
                <a:gd name="T3" fmla="*/ 842 h 842"/>
                <a:gd name="T4" fmla="*/ 321 w 321"/>
                <a:gd name="T5" fmla="*/ 0 h 842"/>
                <a:gd name="T6" fmla="*/ 0 w 321"/>
                <a:gd name="T7" fmla="*/ 0 h 842"/>
                <a:gd name="T8" fmla="*/ 0 w 321"/>
                <a:gd name="T9" fmla="*/ 842 h 842"/>
                <a:gd name="T10" fmla="*/ 0 w 321"/>
                <a:gd name="T11" fmla="*/ 842 h 842"/>
                <a:gd name="T12" fmla="*/ 102 w 321"/>
                <a:gd name="T13" fmla="*/ 102 h 842"/>
                <a:gd name="T14" fmla="*/ 221 w 321"/>
                <a:gd name="T15" fmla="*/ 102 h 842"/>
                <a:gd name="T16" fmla="*/ 221 w 321"/>
                <a:gd name="T17" fmla="*/ 739 h 842"/>
                <a:gd name="T18" fmla="*/ 102 w 321"/>
                <a:gd name="T19" fmla="*/ 739 h 842"/>
                <a:gd name="T20" fmla="*/ 102 w 321"/>
                <a:gd name="T21" fmla="*/ 102 h 8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1" h="842">
                  <a:moveTo>
                    <a:pt x="0" y="842"/>
                  </a:moveTo>
                  <a:lnTo>
                    <a:pt x="321" y="842"/>
                  </a:lnTo>
                  <a:lnTo>
                    <a:pt x="321" y="0"/>
                  </a:lnTo>
                  <a:lnTo>
                    <a:pt x="0" y="0"/>
                  </a:lnTo>
                  <a:lnTo>
                    <a:pt x="0" y="842"/>
                  </a:lnTo>
                  <a:lnTo>
                    <a:pt x="0" y="842"/>
                  </a:lnTo>
                  <a:close/>
                  <a:moveTo>
                    <a:pt x="102" y="102"/>
                  </a:moveTo>
                  <a:lnTo>
                    <a:pt x="221" y="102"/>
                  </a:lnTo>
                  <a:lnTo>
                    <a:pt x="221" y="739"/>
                  </a:lnTo>
                  <a:lnTo>
                    <a:pt x="102" y="739"/>
                  </a:lnTo>
                  <a:lnTo>
                    <a:pt x="102" y="10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3" name="Group 4"/>
          <p:cNvGrpSpPr>
            <a:grpSpLocks noChangeAspect="1"/>
          </p:cNvGrpSpPr>
          <p:nvPr/>
        </p:nvGrpSpPr>
        <p:grpSpPr bwMode="auto">
          <a:xfrm>
            <a:off x="4529455" y="2093595"/>
            <a:ext cx="441325" cy="485775"/>
            <a:chOff x="3275" y="1537"/>
            <a:chExt cx="1132" cy="1247"/>
          </a:xfrm>
          <a:solidFill>
            <a:schemeClr val="bg1"/>
          </a:solidFill>
        </p:grpSpPr>
        <p:sp>
          <p:nvSpPr>
            <p:cNvPr id="5" name="Freeform 5"/>
            <p:cNvSpPr>
              <a:spLocks noEditPoints="1"/>
            </p:cNvSpPr>
            <p:nvPr/>
          </p:nvSpPr>
          <p:spPr bwMode="auto">
            <a:xfrm>
              <a:off x="3275" y="1537"/>
              <a:ext cx="1132" cy="1247"/>
            </a:xfrm>
            <a:custGeom>
              <a:avLst/>
              <a:gdLst>
                <a:gd name="T0" fmla="*/ 475 w 475"/>
                <a:gd name="T1" fmla="*/ 41 h 523"/>
                <a:gd name="T2" fmla="*/ 474 w 475"/>
                <a:gd name="T3" fmla="*/ 40 h 523"/>
                <a:gd name="T4" fmla="*/ 466 w 475"/>
                <a:gd name="T5" fmla="*/ 0 h 523"/>
                <a:gd name="T6" fmla="*/ 286 w 475"/>
                <a:gd name="T7" fmla="*/ 5 h 523"/>
                <a:gd name="T8" fmla="*/ 274 w 475"/>
                <a:gd name="T9" fmla="*/ 46 h 523"/>
                <a:gd name="T10" fmla="*/ 349 w 475"/>
                <a:gd name="T11" fmla="*/ 55 h 523"/>
                <a:gd name="T12" fmla="*/ 405 w 475"/>
                <a:gd name="T13" fmla="*/ 52 h 523"/>
                <a:gd name="T14" fmla="*/ 0 w 475"/>
                <a:gd name="T15" fmla="*/ 250 h 523"/>
                <a:gd name="T16" fmla="*/ 4 w 475"/>
                <a:gd name="T17" fmla="*/ 293 h 523"/>
                <a:gd name="T18" fmla="*/ 475 w 475"/>
                <a:gd name="T19" fmla="*/ 41 h 523"/>
                <a:gd name="T20" fmla="*/ 2 w 475"/>
                <a:gd name="T21" fmla="*/ 523 h 523"/>
                <a:gd name="T22" fmla="*/ 138 w 475"/>
                <a:gd name="T23" fmla="*/ 523 h 523"/>
                <a:gd name="T24" fmla="*/ 138 w 475"/>
                <a:gd name="T25" fmla="*/ 359 h 523"/>
                <a:gd name="T26" fmla="*/ 2 w 475"/>
                <a:gd name="T27" fmla="*/ 359 h 523"/>
                <a:gd name="T28" fmla="*/ 2 w 475"/>
                <a:gd name="T29" fmla="*/ 523 h 523"/>
                <a:gd name="T30" fmla="*/ 45 w 475"/>
                <a:gd name="T31" fmla="*/ 402 h 523"/>
                <a:gd name="T32" fmla="*/ 95 w 475"/>
                <a:gd name="T33" fmla="*/ 402 h 523"/>
                <a:gd name="T34" fmla="*/ 95 w 475"/>
                <a:gd name="T35" fmla="*/ 480 h 523"/>
                <a:gd name="T36" fmla="*/ 45 w 475"/>
                <a:gd name="T37" fmla="*/ 480 h 523"/>
                <a:gd name="T38" fmla="*/ 45 w 475"/>
                <a:gd name="T39" fmla="*/ 402 h 523"/>
                <a:gd name="T40" fmla="*/ 305 w 475"/>
                <a:gd name="T41" fmla="*/ 523 h 523"/>
                <a:gd name="T42" fmla="*/ 305 w 475"/>
                <a:gd name="T43" fmla="*/ 291 h 523"/>
                <a:gd name="T44" fmla="*/ 170 w 475"/>
                <a:gd name="T45" fmla="*/ 291 h 523"/>
                <a:gd name="T46" fmla="*/ 170 w 475"/>
                <a:gd name="T47" fmla="*/ 523 h 523"/>
                <a:gd name="T48" fmla="*/ 305 w 475"/>
                <a:gd name="T49" fmla="*/ 523 h 523"/>
                <a:gd name="T50" fmla="*/ 212 w 475"/>
                <a:gd name="T51" fmla="*/ 334 h 523"/>
                <a:gd name="T52" fmla="*/ 262 w 475"/>
                <a:gd name="T53" fmla="*/ 334 h 523"/>
                <a:gd name="T54" fmla="*/ 262 w 475"/>
                <a:gd name="T55" fmla="*/ 480 h 523"/>
                <a:gd name="T56" fmla="*/ 212 w 475"/>
                <a:gd name="T57" fmla="*/ 480 h 523"/>
                <a:gd name="T58" fmla="*/ 212 w 475"/>
                <a:gd name="T59" fmla="*/ 334 h 5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75" h="523">
                  <a:moveTo>
                    <a:pt x="475" y="41"/>
                  </a:moveTo>
                  <a:cubicBezTo>
                    <a:pt x="474" y="40"/>
                    <a:pt x="474" y="40"/>
                    <a:pt x="474" y="40"/>
                  </a:cubicBezTo>
                  <a:cubicBezTo>
                    <a:pt x="466" y="0"/>
                    <a:pt x="466" y="0"/>
                    <a:pt x="466" y="0"/>
                  </a:cubicBezTo>
                  <a:cubicBezTo>
                    <a:pt x="465" y="0"/>
                    <a:pt x="348" y="24"/>
                    <a:pt x="286" y="5"/>
                  </a:cubicBezTo>
                  <a:cubicBezTo>
                    <a:pt x="274" y="46"/>
                    <a:pt x="274" y="46"/>
                    <a:pt x="274" y="46"/>
                  </a:cubicBezTo>
                  <a:cubicBezTo>
                    <a:pt x="296" y="53"/>
                    <a:pt x="322" y="55"/>
                    <a:pt x="349" y="55"/>
                  </a:cubicBezTo>
                  <a:cubicBezTo>
                    <a:pt x="368" y="55"/>
                    <a:pt x="388" y="54"/>
                    <a:pt x="405" y="52"/>
                  </a:cubicBezTo>
                  <a:cubicBezTo>
                    <a:pt x="218" y="229"/>
                    <a:pt x="3" y="250"/>
                    <a:pt x="0" y="250"/>
                  </a:cubicBezTo>
                  <a:cubicBezTo>
                    <a:pt x="4" y="293"/>
                    <a:pt x="4" y="293"/>
                    <a:pt x="4" y="293"/>
                  </a:cubicBezTo>
                  <a:cubicBezTo>
                    <a:pt x="15" y="292"/>
                    <a:pt x="270" y="268"/>
                    <a:pt x="475" y="41"/>
                  </a:cubicBezTo>
                  <a:close/>
                  <a:moveTo>
                    <a:pt x="2" y="523"/>
                  </a:moveTo>
                  <a:cubicBezTo>
                    <a:pt x="138" y="523"/>
                    <a:pt x="138" y="523"/>
                    <a:pt x="138" y="523"/>
                  </a:cubicBezTo>
                  <a:cubicBezTo>
                    <a:pt x="138" y="359"/>
                    <a:pt x="138" y="359"/>
                    <a:pt x="138" y="359"/>
                  </a:cubicBezTo>
                  <a:cubicBezTo>
                    <a:pt x="2" y="359"/>
                    <a:pt x="2" y="359"/>
                    <a:pt x="2" y="359"/>
                  </a:cubicBezTo>
                  <a:lnTo>
                    <a:pt x="2" y="523"/>
                  </a:lnTo>
                  <a:close/>
                  <a:moveTo>
                    <a:pt x="45" y="402"/>
                  </a:moveTo>
                  <a:cubicBezTo>
                    <a:pt x="95" y="402"/>
                    <a:pt x="95" y="402"/>
                    <a:pt x="95" y="402"/>
                  </a:cubicBezTo>
                  <a:cubicBezTo>
                    <a:pt x="95" y="480"/>
                    <a:pt x="95" y="480"/>
                    <a:pt x="95" y="480"/>
                  </a:cubicBezTo>
                  <a:cubicBezTo>
                    <a:pt x="45" y="480"/>
                    <a:pt x="45" y="480"/>
                    <a:pt x="45" y="480"/>
                  </a:cubicBezTo>
                  <a:lnTo>
                    <a:pt x="45" y="402"/>
                  </a:lnTo>
                  <a:close/>
                  <a:moveTo>
                    <a:pt x="305" y="523"/>
                  </a:moveTo>
                  <a:cubicBezTo>
                    <a:pt x="305" y="291"/>
                    <a:pt x="305" y="291"/>
                    <a:pt x="305" y="291"/>
                  </a:cubicBezTo>
                  <a:cubicBezTo>
                    <a:pt x="170" y="291"/>
                    <a:pt x="170" y="291"/>
                    <a:pt x="170" y="291"/>
                  </a:cubicBezTo>
                  <a:cubicBezTo>
                    <a:pt x="170" y="523"/>
                    <a:pt x="170" y="523"/>
                    <a:pt x="170" y="523"/>
                  </a:cubicBezTo>
                  <a:lnTo>
                    <a:pt x="305" y="523"/>
                  </a:lnTo>
                  <a:close/>
                  <a:moveTo>
                    <a:pt x="212" y="334"/>
                  </a:moveTo>
                  <a:cubicBezTo>
                    <a:pt x="262" y="334"/>
                    <a:pt x="262" y="334"/>
                    <a:pt x="262" y="334"/>
                  </a:cubicBezTo>
                  <a:cubicBezTo>
                    <a:pt x="262" y="480"/>
                    <a:pt x="262" y="480"/>
                    <a:pt x="262" y="480"/>
                  </a:cubicBezTo>
                  <a:cubicBezTo>
                    <a:pt x="212" y="480"/>
                    <a:pt x="212" y="480"/>
                    <a:pt x="212" y="480"/>
                  </a:cubicBezTo>
                  <a:lnTo>
                    <a:pt x="212" y="33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8" name="Freeform 6"/>
            <p:cNvSpPr>
              <a:spLocks noEditPoints="1"/>
            </p:cNvSpPr>
            <p:nvPr/>
          </p:nvSpPr>
          <p:spPr bwMode="auto">
            <a:xfrm>
              <a:off x="4086" y="1942"/>
              <a:ext cx="321" cy="842"/>
            </a:xfrm>
            <a:custGeom>
              <a:avLst/>
              <a:gdLst>
                <a:gd name="T0" fmla="*/ 0 w 321"/>
                <a:gd name="T1" fmla="*/ 842 h 842"/>
                <a:gd name="T2" fmla="*/ 321 w 321"/>
                <a:gd name="T3" fmla="*/ 842 h 842"/>
                <a:gd name="T4" fmla="*/ 321 w 321"/>
                <a:gd name="T5" fmla="*/ 0 h 842"/>
                <a:gd name="T6" fmla="*/ 0 w 321"/>
                <a:gd name="T7" fmla="*/ 0 h 842"/>
                <a:gd name="T8" fmla="*/ 0 w 321"/>
                <a:gd name="T9" fmla="*/ 842 h 842"/>
                <a:gd name="T10" fmla="*/ 0 w 321"/>
                <a:gd name="T11" fmla="*/ 842 h 842"/>
                <a:gd name="T12" fmla="*/ 102 w 321"/>
                <a:gd name="T13" fmla="*/ 102 h 842"/>
                <a:gd name="T14" fmla="*/ 221 w 321"/>
                <a:gd name="T15" fmla="*/ 102 h 842"/>
                <a:gd name="T16" fmla="*/ 221 w 321"/>
                <a:gd name="T17" fmla="*/ 739 h 842"/>
                <a:gd name="T18" fmla="*/ 102 w 321"/>
                <a:gd name="T19" fmla="*/ 739 h 842"/>
                <a:gd name="T20" fmla="*/ 102 w 321"/>
                <a:gd name="T21" fmla="*/ 102 h 8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1" h="842">
                  <a:moveTo>
                    <a:pt x="0" y="842"/>
                  </a:moveTo>
                  <a:lnTo>
                    <a:pt x="321" y="842"/>
                  </a:lnTo>
                  <a:lnTo>
                    <a:pt x="321" y="0"/>
                  </a:lnTo>
                  <a:lnTo>
                    <a:pt x="0" y="0"/>
                  </a:lnTo>
                  <a:lnTo>
                    <a:pt x="0" y="842"/>
                  </a:lnTo>
                  <a:lnTo>
                    <a:pt x="0" y="842"/>
                  </a:lnTo>
                  <a:close/>
                  <a:moveTo>
                    <a:pt x="102" y="102"/>
                  </a:moveTo>
                  <a:lnTo>
                    <a:pt x="221" y="102"/>
                  </a:lnTo>
                  <a:lnTo>
                    <a:pt x="221" y="739"/>
                  </a:lnTo>
                  <a:lnTo>
                    <a:pt x="102" y="739"/>
                  </a:lnTo>
                  <a:lnTo>
                    <a:pt x="102" y="10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grpSp>
      <p:grpSp>
        <p:nvGrpSpPr>
          <p:cNvPr id="9" name="组合 8"/>
          <p:cNvGrpSpPr/>
          <p:nvPr/>
        </p:nvGrpSpPr>
        <p:grpSpPr>
          <a:xfrm>
            <a:off x="6546215" y="1472565"/>
            <a:ext cx="1487170" cy="1562100"/>
            <a:chOff x="908825" y="2274848"/>
            <a:chExt cx="2051826" cy="2051826"/>
          </a:xfrm>
        </p:grpSpPr>
        <p:sp>
          <p:nvSpPr>
            <p:cNvPr id="10" name="弧形 9"/>
            <p:cNvSpPr/>
            <p:nvPr/>
          </p:nvSpPr>
          <p:spPr>
            <a:xfrm>
              <a:off x="1102457" y="2468480"/>
              <a:ext cx="1664561" cy="1664561"/>
            </a:xfrm>
            <a:prstGeom prst="arc">
              <a:avLst>
                <a:gd name="adj1" fmla="val 17210895"/>
                <a:gd name="adj2" fmla="val 2239336"/>
              </a:avLst>
            </a:prstGeom>
            <a:ln w="57150">
              <a:gradFill>
                <a:gsLst>
                  <a:gs pos="0">
                    <a:srgbClr val="9D2A23">
                      <a:alpha val="0"/>
                    </a:srgbClr>
                  </a:gs>
                  <a:gs pos="100000">
                    <a:srgbClr val="9D2A23"/>
                  </a:gs>
                </a:gsLst>
                <a:lin ang="5400000" scaled="1"/>
              </a:gra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p>
              <a:pPr marL="0" marR="0" lvl="0" indent="0" algn="ctr" defTabSz="6858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black"/>
                </a:solidFill>
                <a:effectLst/>
                <a:uLnTx/>
                <a:uFillTx/>
                <a:latin typeface="Calibri Light"/>
                <a:ea typeface="微软雅黑 Light"/>
                <a:cs typeface="+mn-cs"/>
              </a:endParaRPr>
            </a:p>
          </p:txBody>
        </p:sp>
        <p:sp>
          <p:nvSpPr>
            <p:cNvPr id="12" name="弧形 11"/>
            <p:cNvSpPr/>
            <p:nvPr/>
          </p:nvSpPr>
          <p:spPr>
            <a:xfrm flipH="1">
              <a:off x="1102457" y="2468480"/>
              <a:ext cx="1664561" cy="1664561"/>
            </a:xfrm>
            <a:prstGeom prst="arc">
              <a:avLst>
                <a:gd name="adj1" fmla="val 18263414"/>
                <a:gd name="adj2" fmla="val 2600074"/>
              </a:avLst>
            </a:prstGeom>
            <a:ln w="57150">
              <a:gradFill flip="none" rotWithShape="1">
                <a:gsLst>
                  <a:gs pos="0">
                    <a:srgbClr val="9D2A23">
                      <a:alpha val="0"/>
                    </a:srgbClr>
                  </a:gs>
                  <a:gs pos="100000">
                    <a:srgbClr val="9D2A23"/>
                  </a:gs>
                </a:gsLst>
                <a:lin ang="16200000" scaled="1"/>
                <a:tileRect/>
              </a:gra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p>
              <a:pPr marL="0" marR="0" lvl="0" indent="0" algn="ctr" defTabSz="6858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black"/>
                </a:solidFill>
                <a:effectLst/>
                <a:uLnTx/>
                <a:uFillTx/>
                <a:latin typeface="Calibri Light"/>
                <a:ea typeface="微软雅黑 Light"/>
                <a:cs typeface="+mn-cs"/>
              </a:endParaRPr>
            </a:p>
          </p:txBody>
        </p:sp>
        <p:sp>
          <p:nvSpPr>
            <p:cNvPr id="13" name="椭圆 12"/>
            <p:cNvSpPr/>
            <p:nvPr/>
          </p:nvSpPr>
          <p:spPr>
            <a:xfrm>
              <a:off x="1257394" y="2623417"/>
              <a:ext cx="1354689" cy="135468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6858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Calibri Light"/>
                <a:ea typeface="微软雅黑 Light"/>
                <a:cs typeface="+mn-cs"/>
              </a:endParaRPr>
            </a:p>
          </p:txBody>
        </p:sp>
        <p:sp>
          <p:nvSpPr>
            <p:cNvPr id="14" name="椭圆 13"/>
            <p:cNvSpPr/>
            <p:nvPr/>
          </p:nvSpPr>
          <p:spPr>
            <a:xfrm>
              <a:off x="908825" y="2274848"/>
              <a:ext cx="2051826" cy="2051826"/>
            </a:xfrm>
            <a:prstGeom prst="ellipse">
              <a:avLst/>
            </a:prstGeom>
            <a:noFill/>
            <a:ln w="57150">
              <a:solidFill>
                <a:srgbClr val="9D2A23">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6858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Calibri Light"/>
                <a:ea typeface="微软雅黑 Light"/>
                <a:cs typeface="+mn-cs"/>
              </a:endParaRPr>
            </a:p>
          </p:txBody>
        </p:sp>
      </p:grpSp>
      <p:grpSp>
        <p:nvGrpSpPr>
          <p:cNvPr id="15" name="Group 4"/>
          <p:cNvGrpSpPr>
            <a:grpSpLocks noChangeAspect="1"/>
          </p:cNvGrpSpPr>
          <p:nvPr/>
        </p:nvGrpSpPr>
        <p:grpSpPr bwMode="auto">
          <a:xfrm>
            <a:off x="7235190" y="2125345"/>
            <a:ext cx="441325" cy="485775"/>
            <a:chOff x="3275" y="1537"/>
            <a:chExt cx="1132" cy="1247"/>
          </a:xfrm>
          <a:solidFill>
            <a:schemeClr val="bg1"/>
          </a:solidFill>
        </p:grpSpPr>
        <p:sp>
          <p:nvSpPr>
            <p:cNvPr id="16" name="Freeform 5"/>
            <p:cNvSpPr>
              <a:spLocks noEditPoints="1"/>
            </p:cNvSpPr>
            <p:nvPr/>
          </p:nvSpPr>
          <p:spPr bwMode="auto">
            <a:xfrm>
              <a:off x="3275" y="1537"/>
              <a:ext cx="1132" cy="1247"/>
            </a:xfrm>
            <a:custGeom>
              <a:avLst/>
              <a:gdLst>
                <a:gd name="T0" fmla="*/ 475 w 475"/>
                <a:gd name="T1" fmla="*/ 41 h 523"/>
                <a:gd name="T2" fmla="*/ 474 w 475"/>
                <a:gd name="T3" fmla="*/ 40 h 523"/>
                <a:gd name="T4" fmla="*/ 466 w 475"/>
                <a:gd name="T5" fmla="*/ 0 h 523"/>
                <a:gd name="T6" fmla="*/ 286 w 475"/>
                <a:gd name="T7" fmla="*/ 5 h 523"/>
                <a:gd name="T8" fmla="*/ 274 w 475"/>
                <a:gd name="T9" fmla="*/ 46 h 523"/>
                <a:gd name="T10" fmla="*/ 349 w 475"/>
                <a:gd name="T11" fmla="*/ 55 h 523"/>
                <a:gd name="T12" fmla="*/ 405 w 475"/>
                <a:gd name="T13" fmla="*/ 52 h 523"/>
                <a:gd name="T14" fmla="*/ 0 w 475"/>
                <a:gd name="T15" fmla="*/ 250 h 523"/>
                <a:gd name="T16" fmla="*/ 4 w 475"/>
                <a:gd name="T17" fmla="*/ 293 h 523"/>
                <a:gd name="T18" fmla="*/ 475 w 475"/>
                <a:gd name="T19" fmla="*/ 41 h 523"/>
                <a:gd name="T20" fmla="*/ 2 w 475"/>
                <a:gd name="T21" fmla="*/ 523 h 523"/>
                <a:gd name="T22" fmla="*/ 138 w 475"/>
                <a:gd name="T23" fmla="*/ 523 h 523"/>
                <a:gd name="T24" fmla="*/ 138 w 475"/>
                <a:gd name="T25" fmla="*/ 359 h 523"/>
                <a:gd name="T26" fmla="*/ 2 w 475"/>
                <a:gd name="T27" fmla="*/ 359 h 523"/>
                <a:gd name="T28" fmla="*/ 2 w 475"/>
                <a:gd name="T29" fmla="*/ 523 h 523"/>
                <a:gd name="T30" fmla="*/ 45 w 475"/>
                <a:gd name="T31" fmla="*/ 402 h 523"/>
                <a:gd name="T32" fmla="*/ 95 w 475"/>
                <a:gd name="T33" fmla="*/ 402 h 523"/>
                <a:gd name="T34" fmla="*/ 95 w 475"/>
                <a:gd name="T35" fmla="*/ 480 h 523"/>
                <a:gd name="T36" fmla="*/ 45 w 475"/>
                <a:gd name="T37" fmla="*/ 480 h 523"/>
                <a:gd name="T38" fmla="*/ 45 w 475"/>
                <a:gd name="T39" fmla="*/ 402 h 523"/>
                <a:gd name="T40" fmla="*/ 305 w 475"/>
                <a:gd name="T41" fmla="*/ 523 h 523"/>
                <a:gd name="T42" fmla="*/ 305 w 475"/>
                <a:gd name="T43" fmla="*/ 291 h 523"/>
                <a:gd name="T44" fmla="*/ 170 w 475"/>
                <a:gd name="T45" fmla="*/ 291 h 523"/>
                <a:gd name="T46" fmla="*/ 170 w 475"/>
                <a:gd name="T47" fmla="*/ 523 h 523"/>
                <a:gd name="T48" fmla="*/ 305 w 475"/>
                <a:gd name="T49" fmla="*/ 523 h 523"/>
                <a:gd name="T50" fmla="*/ 212 w 475"/>
                <a:gd name="T51" fmla="*/ 334 h 523"/>
                <a:gd name="T52" fmla="*/ 262 w 475"/>
                <a:gd name="T53" fmla="*/ 334 h 523"/>
                <a:gd name="T54" fmla="*/ 262 w 475"/>
                <a:gd name="T55" fmla="*/ 480 h 523"/>
                <a:gd name="T56" fmla="*/ 212 w 475"/>
                <a:gd name="T57" fmla="*/ 480 h 523"/>
                <a:gd name="T58" fmla="*/ 212 w 475"/>
                <a:gd name="T59" fmla="*/ 334 h 5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75" h="523">
                  <a:moveTo>
                    <a:pt x="475" y="41"/>
                  </a:moveTo>
                  <a:cubicBezTo>
                    <a:pt x="474" y="40"/>
                    <a:pt x="474" y="40"/>
                    <a:pt x="474" y="40"/>
                  </a:cubicBezTo>
                  <a:cubicBezTo>
                    <a:pt x="466" y="0"/>
                    <a:pt x="466" y="0"/>
                    <a:pt x="466" y="0"/>
                  </a:cubicBezTo>
                  <a:cubicBezTo>
                    <a:pt x="465" y="0"/>
                    <a:pt x="348" y="24"/>
                    <a:pt x="286" y="5"/>
                  </a:cubicBezTo>
                  <a:cubicBezTo>
                    <a:pt x="274" y="46"/>
                    <a:pt x="274" y="46"/>
                    <a:pt x="274" y="46"/>
                  </a:cubicBezTo>
                  <a:cubicBezTo>
                    <a:pt x="296" y="53"/>
                    <a:pt x="322" y="55"/>
                    <a:pt x="349" y="55"/>
                  </a:cubicBezTo>
                  <a:cubicBezTo>
                    <a:pt x="368" y="55"/>
                    <a:pt x="388" y="54"/>
                    <a:pt x="405" y="52"/>
                  </a:cubicBezTo>
                  <a:cubicBezTo>
                    <a:pt x="218" y="229"/>
                    <a:pt x="3" y="250"/>
                    <a:pt x="0" y="250"/>
                  </a:cubicBezTo>
                  <a:cubicBezTo>
                    <a:pt x="4" y="293"/>
                    <a:pt x="4" y="293"/>
                    <a:pt x="4" y="293"/>
                  </a:cubicBezTo>
                  <a:cubicBezTo>
                    <a:pt x="15" y="292"/>
                    <a:pt x="270" y="268"/>
                    <a:pt x="475" y="41"/>
                  </a:cubicBezTo>
                  <a:close/>
                  <a:moveTo>
                    <a:pt x="2" y="523"/>
                  </a:moveTo>
                  <a:cubicBezTo>
                    <a:pt x="138" y="523"/>
                    <a:pt x="138" y="523"/>
                    <a:pt x="138" y="523"/>
                  </a:cubicBezTo>
                  <a:cubicBezTo>
                    <a:pt x="138" y="359"/>
                    <a:pt x="138" y="359"/>
                    <a:pt x="138" y="359"/>
                  </a:cubicBezTo>
                  <a:cubicBezTo>
                    <a:pt x="2" y="359"/>
                    <a:pt x="2" y="359"/>
                    <a:pt x="2" y="359"/>
                  </a:cubicBezTo>
                  <a:lnTo>
                    <a:pt x="2" y="523"/>
                  </a:lnTo>
                  <a:close/>
                  <a:moveTo>
                    <a:pt x="45" y="402"/>
                  </a:moveTo>
                  <a:cubicBezTo>
                    <a:pt x="95" y="402"/>
                    <a:pt x="95" y="402"/>
                    <a:pt x="95" y="402"/>
                  </a:cubicBezTo>
                  <a:cubicBezTo>
                    <a:pt x="95" y="480"/>
                    <a:pt x="95" y="480"/>
                    <a:pt x="95" y="480"/>
                  </a:cubicBezTo>
                  <a:cubicBezTo>
                    <a:pt x="45" y="480"/>
                    <a:pt x="45" y="480"/>
                    <a:pt x="45" y="480"/>
                  </a:cubicBezTo>
                  <a:lnTo>
                    <a:pt x="45" y="402"/>
                  </a:lnTo>
                  <a:close/>
                  <a:moveTo>
                    <a:pt x="305" y="523"/>
                  </a:moveTo>
                  <a:cubicBezTo>
                    <a:pt x="305" y="291"/>
                    <a:pt x="305" y="291"/>
                    <a:pt x="305" y="291"/>
                  </a:cubicBezTo>
                  <a:cubicBezTo>
                    <a:pt x="170" y="291"/>
                    <a:pt x="170" y="291"/>
                    <a:pt x="170" y="291"/>
                  </a:cubicBezTo>
                  <a:cubicBezTo>
                    <a:pt x="170" y="523"/>
                    <a:pt x="170" y="523"/>
                    <a:pt x="170" y="523"/>
                  </a:cubicBezTo>
                  <a:lnTo>
                    <a:pt x="305" y="523"/>
                  </a:lnTo>
                  <a:close/>
                  <a:moveTo>
                    <a:pt x="212" y="334"/>
                  </a:moveTo>
                  <a:cubicBezTo>
                    <a:pt x="262" y="334"/>
                    <a:pt x="262" y="334"/>
                    <a:pt x="262" y="334"/>
                  </a:cubicBezTo>
                  <a:cubicBezTo>
                    <a:pt x="262" y="480"/>
                    <a:pt x="262" y="480"/>
                    <a:pt x="262" y="480"/>
                  </a:cubicBezTo>
                  <a:cubicBezTo>
                    <a:pt x="212" y="480"/>
                    <a:pt x="212" y="480"/>
                    <a:pt x="212" y="480"/>
                  </a:cubicBezTo>
                  <a:lnTo>
                    <a:pt x="212" y="33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7" name="Freeform 6"/>
            <p:cNvSpPr>
              <a:spLocks noEditPoints="1"/>
            </p:cNvSpPr>
            <p:nvPr/>
          </p:nvSpPr>
          <p:spPr bwMode="auto">
            <a:xfrm>
              <a:off x="4086" y="1942"/>
              <a:ext cx="321" cy="842"/>
            </a:xfrm>
            <a:custGeom>
              <a:avLst/>
              <a:gdLst>
                <a:gd name="T0" fmla="*/ 0 w 321"/>
                <a:gd name="T1" fmla="*/ 842 h 842"/>
                <a:gd name="T2" fmla="*/ 321 w 321"/>
                <a:gd name="T3" fmla="*/ 842 h 842"/>
                <a:gd name="T4" fmla="*/ 321 w 321"/>
                <a:gd name="T5" fmla="*/ 0 h 842"/>
                <a:gd name="T6" fmla="*/ 0 w 321"/>
                <a:gd name="T7" fmla="*/ 0 h 842"/>
                <a:gd name="T8" fmla="*/ 0 w 321"/>
                <a:gd name="T9" fmla="*/ 842 h 842"/>
                <a:gd name="T10" fmla="*/ 0 w 321"/>
                <a:gd name="T11" fmla="*/ 842 h 842"/>
                <a:gd name="T12" fmla="*/ 102 w 321"/>
                <a:gd name="T13" fmla="*/ 102 h 842"/>
                <a:gd name="T14" fmla="*/ 221 w 321"/>
                <a:gd name="T15" fmla="*/ 102 h 842"/>
                <a:gd name="T16" fmla="*/ 221 w 321"/>
                <a:gd name="T17" fmla="*/ 739 h 842"/>
                <a:gd name="T18" fmla="*/ 102 w 321"/>
                <a:gd name="T19" fmla="*/ 739 h 842"/>
                <a:gd name="T20" fmla="*/ 102 w 321"/>
                <a:gd name="T21" fmla="*/ 102 h 8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1" h="842">
                  <a:moveTo>
                    <a:pt x="0" y="842"/>
                  </a:moveTo>
                  <a:lnTo>
                    <a:pt x="321" y="842"/>
                  </a:lnTo>
                  <a:lnTo>
                    <a:pt x="321" y="0"/>
                  </a:lnTo>
                  <a:lnTo>
                    <a:pt x="0" y="0"/>
                  </a:lnTo>
                  <a:lnTo>
                    <a:pt x="0" y="842"/>
                  </a:lnTo>
                  <a:lnTo>
                    <a:pt x="0" y="842"/>
                  </a:lnTo>
                  <a:close/>
                  <a:moveTo>
                    <a:pt x="102" y="102"/>
                  </a:moveTo>
                  <a:lnTo>
                    <a:pt x="221" y="102"/>
                  </a:lnTo>
                  <a:lnTo>
                    <a:pt x="221" y="739"/>
                  </a:lnTo>
                  <a:lnTo>
                    <a:pt x="102" y="739"/>
                  </a:lnTo>
                  <a:lnTo>
                    <a:pt x="102" y="10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grpSp>
      <p:grpSp>
        <p:nvGrpSpPr>
          <p:cNvPr id="18" name="Group 4"/>
          <p:cNvGrpSpPr>
            <a:grpSpLocks noChangeAspect="1"/>
          </p:cNvGrpSpPr>
          <p:nvPr/>
        </p:nvGrpSpPr>
        <p:grpSpPr bwMode="auto">
          <a:xfrm>
            <a:off x="9848850" y="2125345"/>
            <a:ext cx="441325" cy="485775"/>
            <a:chOff x="3275" y="1537"/>
            <a:chExt cx="1132" cy="1247"/>
          </a:xfrm>
          <a:solidFill>
            <a:schemeClr val="bg1"/>
          </a:solidFill>
        </p:grpSpPr>
        <p:sp>
          <p:nvSpPr>
            <p:cNvPr id="19" name="Freeform 5"/>
            <p:cNvSpPr>
              <a:spLocks noEditPoints="1"/>
            </p:cNvSpPr>
            <p:nvPr/>
          </p:nvSpPr>
          <p:spPr bwMode="auto">
            <a:xfrm>
              <a:off x="3275" y="1537"/>
              <a:ext cx="1132" cy="1247"/>
            </a:xfrm>
            <a:custGeom>
              <a:avLst/>
              <a:gdLst>
                <a:gd name="T0" fmla="*/ 475 w 475"/>
                <a:gd name="T1" fmla="*/ 41 h 523"/>
                <a:gd name="T2" fmla="*/ 474 w 475"/>
                <a:gd name="T3" fmla="*/ 40 h 523"/>
                <a:gd name="T4" fmla="*/ 466 w 475"/>
                <a:gd name="T5" fmla="*/ 0 h 523"/>
                <a:gd name="T6" fmla="*/ 286 w 475"/>
                <a:gd name="T7" fmla="*/ 5 h 523"/>
                <a:gd name="T8" fmla="*/ 274 w 475"/>
                <a:gd name="T9" fmla="*/ 46 h 523"/>
                <a:gd name="T10" fmla="*/ 349 w 475"/>
                <a:gd name="T11" fmla="*/ 55 h 523"/>
                <a:gd name="T12" fmla="*/ 405 w 475"/>
                <a:gd name="T13" fmla="*/ 52 h 523"/>
                <a:gd name="T14" fmla="*/ 0 w 475"/>
                <a:gd name="T15" fmla="*/ 250 h 523"/>
                <a:gd name="T16" fmla="*/ 4 w 475"/>
                <a:gd name="T17" fmla="*/ 293 h 523"/>
                <a:gd name="T18" fmla="*/ 475 w 475"/>
                <a:gd name="T19" fmla="*/ 41 h 523"/>
                <a:gd name="T20" fmla="*/ 2 w 475"/>
                <a:gd name="T21" fmla="*/ 523 h 523"/>
                <a:gd name="T22" fmla="*/ 138 w 475"/>
                <a:gd name="T23" fmla="*/ 523 h 523"/>
                <a:gd name="T24" fmla="*/ 138 w 475"/>
                <a:gd name="T25" fmla="*/ 359 h 523"/>
                <a:gd name="T26" fmla="*/ 2 w 475"/>
                <a:gd name="T27" fmla="*/ 359 h 523"/>
                <a:gd name="T28" fmla="*/ 2 w 475"/>
                <a:gd name="T29" fmla="*/ 523 h 523"/>
                <a:gd name="T30" fmla="*/ 45 w 475"/>
                <a:gd name="T31" fmla="*/ 402 h 523"/>
                <a:gd name="T32" fmla="*/ 95 w 475"/>
                <a:gd name="T33" fmla="*/ 402 h 523"/>
                <a:gd name="T34" fmla="*/ 95 w 475"/>
                <a:gd name="T35" fmla="*/ 480 h 523"/>
                <a:gd name="T36" fmla="*/ 45 w 475"/>
                <a:gd name="T37" fmla="*/ 480 h 523"/>
                <a:gd name="T38" fmla="*/ 45 w 475"/>
                <a:gd name="T39" fmla="*/ 402 h 523"/>
                <a:gd name="T40" fmla="*/ 305 w 475"/>
                <a:gd name="T41" fmla="*/ 523 h 523"/>
                <a:gd name="T42" fmla="*/ 305 w 475"/>
                <a:gd name="T43" fmla="*/ 291 h 523"/>
                <a:gd name="T44" fmla="*/ 170 w 475"/>
                <a:gd name="T45" fmla="*/ 291 h 523"/>
                <a:gd name="T46" fmla="*/ 170 w 475"/>
                <a:gd name="T47" fmla="*/ 523 h 523"/>
                <a:gd name="T48" fmla="*/ 305 w 475"/>
                <a:gd name="T49" fmla="*/ 523 h 523"/>
                <a:gd name="T50" fmla="*/ 212 w 475"/>
                <a:gd name="T51" fmla="*/ 334 h 523"/>
                <a:gd name="T52" fmla="*/ 262 w 475"/>
                <a:gd name="T53" fmla="*/ 334 h 523"/>
                <a:gd name="T54" fmla="*/ 262 w 475"/>
                <a:gd name="T55" fmla="*/ 480 h 523"/>
                <a:gd name="T56" fmla="*/ 212 w 475"/>
                <a:gd name="T57" fmla="*/ 480 h 523"/>
                <a:gd name="T58" fmla="*/ 212 w 475"/>
                <a:gd name="T59" fmla="*/ 334 h 5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75" h="523">
                  <a:moveTo>
                    <a:pt x="475" y="41"/>
                  </a:moveTo>
                  <a:cubicBezTo>
                    <a:pt x="474" y="40"/>
                    <a:pt x="474" y="40"/>
                    <a:pt x="474" y="40"/>
                  </a:cubicBezTo>
                  <a:cubicBezTo>
                    <a:pt x="466" y="0"/>
                    <a:pt x="466" y="0"/>
                    <a:pt x="466" y="0"/>
                  </a:cubicBezTo>
                  <a:cubicBezTo>
                    <a:pt x="465" y="0"/>
                    <a:pt x="348" y="24"/>
                    <a:pt x="286" y="5"/>
                  </a:cubicBezTo>
                  <a:cubicBezTo>
                    <a:pt x="274" y="46"/>
                    <a:pt x="274" y="46"/>
                    <a:pt x="274" y="46"/>
                  </a:cubicBezTo>
                  <a:cubicBezTo>
                    <a:pt x="296" y="53"/>
                    <a:pt x="322" y="55"/>
                    <a:pt x="349" y="55"/>
                  </a:cubicBezTo>
                  <a:cubicBezTo>
                    <a:pt x="368" y="55"/>
                    <a:pt x="388" y="54"/>
                    <a:pt x="405" y="52"/>
                  </a:cubicBezTo>
                  <a:cubicBezTo>
                    <a:pt x="218" y="229"/>
                    <a:pt x="3" y="250"/>
                    <a:pt x="0" y="250"/>
                  </a:cubicBezTo>
                  <a:cubicBezTo>
                    <a:pt x="4" y="293"/>
                    <a:pt x="4" y="293"/>
                    <a:pt x="4" y="293"/>
                  </a:cubicBezTo>
                  <a:cubicBezTo>
                    <a:pt x="15" y="292"/>
                    <a:pt x="270" y="268"/>
                    <a:pt x="475" y="41"/>
                  </a:cubicBezTo>
                  <a:close/>
                  <a:moveTo>
                    <a:pt x="2" y="523"/>
                  </a:moveTo>
                  <a:cubicBezTo>
                    <a:pt x="138" y="523"/>
                    <a:pt x="138" y="523"/>
                    <a:pt x="138" y="523"/>
                  </a:cubicBezTo>
                  <a:cubicBezTo>
                    <a:pt x="138" y="359"/>
                    <a:pt x="138" y="359"/>
                    <a:pt x="138" y="359"/>
                  </a:cubicBezTo>
                  <a:cubicBezTo>
                    <a:pt x="2" y="359"/>
                    <a:pt x="2" y="359"/>
                    <a:pt x="2" y="359"/>
                  </a:cubicBezTo>
                  <a:lnTo>
                    <a:pt x="2" y="523"/>
                  </a:lnTo>
                  <a:close/>
                  <a:moveTo>
                    <a:pt x="45" y="402"/>
                  </a:moveTo>
                  <a:cubicBezTo>
                    <a:pt x="95" y="402"/>
                    <a:pt x="95" y="402"/>
                    <a:pt x="95" y="402"/>
                  </a:cubicBezTo>
                  <a:cubicBezTo>
                    <a:pt x="95" y="480"/>
                    <a:pt x="95" y="480"/>
                    <a:pt x="95" y="480"/>
                  </a:cubicBezTo>
                  <a:cubicBezTo>
                    <a:pt x="45" y="480"/>
                    <a:pt x="45" y="480"/>
                    <a:pt x="45" y="480"/>
                  </a:cubicBezTo>
                  <a:lnTo>
                    <a:pt x="45" y="402"/>
                  </a:lnTo>
                  <a:close/>
                  <a:moveTo>
                    <a:pt x="305" y="523"/>
                  </a:moveTo>
                  <a:cubicBezTo>
                    <a:pt x="305" y="291"/>
                    <a:pt x="305" y="291"/>
                    <a:pt x="305" y="291"/>
                  </a:cubicBezTo>
                  <a:cubicBezTo>
                    <a:pt x="170" y="291"/>
                    <a:pt x="170" y="291"/>
                    <a:pt x="170" y="291"/>
                  </a:cubicBezTo>
                  <a:cubicBezTo>
                    <a:pt x="170" y="523"/>
                    <a:pt x="170" y="523"/>
                    <a:pt x="170" y="523"/>
                  </a:cubicBezTo>
                  <a:lnTo>
                    <a:pt x="305" y="523"/>
                  </a:lnTo>
                  <a:close/>
                  <a:moveTo>
                    <a:pt x="212" y="334"/>
                  </a:moveTo>
                  <a:cubicBezTo>
                    <a:pt x="262" y="334"/>
                    <a:pt x="262" y="334"/>
                    <a:pt x="262" y="334"/>
                  </a:cubicBezTo>
                  <a:cubicBezTo>
                    <a:pt x="262" y="480"/>
                    <a:pt x="262" y="480"/>
                    <a:pt x="262" y="480"/>
                  </a:cubicBezTo>
                  <a:cubicBezTo>
                    <a:pt x="212" y="480"/>
                    <a:pt x="212" y="480"/>
                    <a:pt x="212" y="480"/>
                  </a:cubicBezTo>
                  <a:lnTo>
                    <a:pt x="212" y="33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6"/>
            <p:cNvSpPr>
              <a:spLocks noEditPoints="1"/>
            </p:cNvSpPr>
            <p:nvPr/>
          </p:nvSpPr>
          <p:spPr bwMode="auto">
            <a:xfrm>
              <a:off x="4086" y="1942"/>
              <a:ext cx="321" cy="842"/>
            </a:xfrm>
            <a:custGeom>
              <a:avLst/>
              <a:gdLst>
                <a:gd name="T0" fmla="*/ 0 w 321"/>
                <a:gd name="T1" fmla="*/ 842 h 842"/>
                <a:gd name="T2" fmla="*/ 321 w 321"/>
                <a:gd name="T3" fmla="*/ 842 h 842"/>
                <a:gd name="T4" fmla="*/ 321 w 321"/>
                <a:gd name="T5" fmla="*/ 0 h 842"/>
                <a:gd name="T6" fmla="*/ 0 w 321"/>
                <a:gd name="T7" fmla="*/ 0 h 842"/>
                <a:gd name="T8" fmla="*/ 0 w 321"/>
                <a:gd name="T9" fmla="*/ 842 h 842"/>
                <a:gd name="T10" fmla="*/ 0 w 321"/>
                <a:gd name="T11" fmla="*/ 842 h 842"/>
                <a:gd name="T12" fmla="*/ 102 w 321"/>
                <a:gd name="T13" fmla="*/ 102 h 842"/>
                <a:gd name="T14" fmla="*/ 221 w 321"/>
                <a:gd name="T15" fmla="*/ 102 h 842"/>
                <a:gd name="T16" fmla="*/ 221 w 321"/>
                <a:gd name="T17" fmla="*/ 739 h 842"/>
                <a:gd name="T18" fmla="*/ 102 w 321"/>
                <a:gd name="T19" fmla="*/ 739 h 842"/>
                <a:gd name="T20" fmla="*/ 102 w 321"/>
                <a:gd name="T21" fmla="*/ 102 h 8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1" h="842">
                  <a:moveTo>
                    <a:pt x="0" y="842"/>
                  </a:moveTo>
                  <a:lnTo>
                    <a:pt x="321" y="842"/>
                  </a:lnTo>
                  <a:lnTo>
                    <a:pt x="321" y="0"/>
                  </a:lnTo>
                  <a:lnTo>
                    <a:pt x="0" y="0"/>
                  </a:lnTo>
                  <a:lnTo>
                    <a:pt x="0" y="842"/>
                  </a:lnTo>
                  <a:lnTo>
                    <a:pt x="0" y="842"/>
                  </a:lnTo>
                  <a:close/>
                  <a:moveTo>
                    <a:pt x="102" y="102"/>
                  </a:moveTo>
                  <a:lnTo>
                    <a:pt x="221" y="102"/>
                  </a:lnTo>
                  <a:lnTo>
                    <a:pt x="221" y="739"/>
                  </a:lnTo>
                  <a:lnTo>
                    <a:pt x="102" y="739"/>
                  </a:lnTo>
                  <a:lnTo>
                    <a:pt x="102" y="10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21" name="文本框 20"/>
          <p:cNvSpPr txBox="1"/>
          <p:nvPr/>
        </p:nvSpPr>
        <p:spPr>
          <a:xfrm>
            <a:off x="3875722" y="3094446"/>
            <a:ext cx="1965325" cy="398780"/>
          </a:xfrm>
          <a:prstGeom prst="rect">
            <a:avLst/>
          </a:prstGeom>
          <a:noFill/>
        </p:spPr>
        <p:txBody>
          <a:bodyPr wrap="none" rtlCol="0">
            <a:spAutoFit/>
          </a:bodyPr>
          <a:p>
            <a:pPr marL="0" marR="0" lvl="0" indent="0" algn="ctr" defTabSz="457200" rtl="0" eaLnBrk="1" fontAlgn="auto" latinLnBrk="0" hangingPunct="1">
              <a:lnSpc>
                <a:spcPct val="100000"/>
              </a:lnSpc>
              <a:spcBef>
                <a:spcPts val="0"/>
              </a:spcBef>
              <a:spcAft>
                <a:spcPts val="0"/>
              </a:spcAft>
              <a:buClrTx/>
              <a:buSzTx/>
              <a:buFontTx/>
              <a:buNone/>
              <a:defRPr/>
            </a:pPr>
            <a:r>
              <a:rPr kumimoji="0" sz="2000" b="1" i="0" u="none" strike="noStrike" kern="1200" cap="none" spc="0" normalizeH="0" baseline="0" noProof="0">
                <a:ln>
                  <a:noFill/>
                </a:ln>
                <a:solidFill>
                  <a:srgbClr val="9D2A23"/>
                </a:solidFill>
                <a:effectLst/>
                <a:uLnTx/>
                <a:uFillTx/>
                <a:latin typeface="Century Gothic"/>
                <a:ea typeface="微软雅黑"/>
                <a:cs typeface="+mn-cs"/>
              </a:rPr>
              <a:t>知识管理和共享</a:t>
            </a:r>
            <a:endParaRPr kumimoji="0" sz="2000" b="1" i="0" u="none" strike="noStrike" kern="1200" cap="none" spc="0" normalizeH="0" baseline="0" noProof="0">
              <a:ln>
                <a:noFill/>
              </a:ln>
              <a:solidFill>
                <a:srgbClr val="9D2A23"/>
              </a:solidFill>
              <a:effectLst/>
              <a:uLnTx/>
              <a:uFillTx/>
              <a:latin typeface="Century Gothic"/>
              <a:ea typeface="微软雅黑"/>
              <a:cs typeface="+mn-cs"/>
            </a:endParaRPr>
          </a:p>
        </p:txBody>
      </p:sp>
      <p:sp>
        <p:nvSpPr>
          <p:cNvPr id="24" name="矩形 23" descr="e7d195523061f1c09e9d68d7cf438b91ef959ecb14fc25d26BBA7F7DBC18E55DFF4014AF651F0BF2569D4B6C1DA7F1A4683A481403BD872FC687266AD13265C1DE7C373772FD8728ABDD69ADD03BFF5BE2862BC891DBB79E7E7B6833E23EA1022337E4AE39841609D99FBC91AF6340E0E75BB6A912BA50082AC966254D09A5E7EE756C5D45125F285DACB6797EAAFF4F"/>
          <p:cNvSpPr/>
          <p:nvPr/>
        </p:nvSpPr>
        <p:spPr>
          <a:xfrm>
            <a:off x="6229985" y="3373120"/>
            <a:ext cx="2807970" cy="2845435"/>
          </a:xfrm>
          <a:prstGeom prst="rect">
            <a:avLst/>
          </a:prstGeom>
        </p:spPr>
        <p:txBody>
          <a:bodyPr wrap="square">
            <a:noAutofit/>
          </a:bodyPr>
          <a:p>
            <a:pPr marL="0" marR="0" lvl="0" indent="0" algn="ctr" defTabSz="457200" rtl="0" eaLnBrk="1" fontAlgn="auto" latinLnBrk="0" hangingPunct="1">
              <a:lnSpc>
                <a:spcPct val="200000"/>
              </a:lnSpc>
              <a:spcBef>
                <a:spcPts val="0"/>
              </a:spcBef>
              <a:spcAft>
                <a:spcPts val="0"/>
              </a:spcAft>
              <a:buClrTx/>
              <a:buSzTx/>
              <a:buFontTx/>
              <a:buNone/>
              <a:defRPr/>
            </a:pPr>
            <a:r>
              <a:rPr kumimoji="0" lang="zh-CN" altLang="en-US" sz="1200" b="0" i="0" u="none" strike="noStrike" kern="1200" cap="none" spc="0" normalizeH="0" baseline="0" noProof="0">
                <a:ln>
                  <a:noFill/>
                </a:ln>
                <a:solidFill>
                  <a:prstClr val="black">
                    <a:lumMod val="75000"/>
                    <a:lumOff val="25000"/>
                  </a:prstClr>
                </a:solidFill>
                <a:effectLst/>
                <a:uLnTx/>
                <a:uFillTx/>
                <a:latin typeface="Calibri Light"/>
                <a:ea typeface="微软雅黑 Light"/>
                <a:cs typeface="+mn-cs"/>
              </a:rPr>
              <a:t>信息组织提供了决策所需的基础数据和信息。通过对信息进行整理、分析和可视化，决策者可以更好地理解问题、趋势和模式，从而做出明智的决策。良好的信息组织可以提供准确、全面和及时的信息，为决策过程提供支持和参考。</a:t>
            </a:r>
            <a:endParaRPr kumimoji="0" lang="zh-CN" altLang="en-US" sz="1200" b="0" i="0" u="none" strike="noStrike" kern="1200" cap="none" spc="0" normalizeH="0" baseline="0" noProof="0">
              <a:ln>
                <a:noFill/>
              </a:ln>
              <a:solidFill>
                <a:prstClr val="black">
                  <a:lumMod val="75000"/>
                  <a:lumOff val="25000"/>
                </a:prstClr>
              </a:solidFill>
              <a:effectLst/>
              <a:uLnTx/>
              <a:uFillTx/>
              <a:latin typeface="Calibri Light"/>
              <a:ea typeface="微软雅黑 Light"/>
              <a:cs typeface="+mn-cs"/>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9D2A23"/>
        </a:solidFill>
        <a:effectLst/>
      </p:bgPr>
    </p:bg>
    <p:spTree>
      <p:nvGrpSpPr>
        <p:cNvPr id="1" name=""/>
        <p:cNvGrpSpPr/>
        <p:nvPr/>
      </p:nvGrpSpPr>
      <p:grpSpPr>
        <a:xfrm>
          <a:off x="0" y="0"/>
          <a:ext cx="0" cy="0"/>
          <a:chOff x="0" y="0"/>
          <a:chExt cx="0" cy="0"/>
        </a:xfrm>
      </p:grpSpPr>
      <p:sp>
        <p:nvSpPr>
          <p:cNvPr id="2" name="矩形 1"/>
          <p:cNvSpPr/>
          <p:nvPr/>
        </p:nvSpPr>
        <p:spPr>
          <a:xfrm>
            <a:off x="3483428" y="816429"/>
            <a:ext cx="5225143" cy="5225143"/>
          </a:xfrm>
          <a:prstGeom prst="rect">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Light"/>
              <a:ea typeface="微软雅黑 Light"/>
              <a:cs typeface="+mn-cs"/>
            </a:endParaRPr>
          </a:p>
        </p:txBody>
      </p:sp>
      <p:sp>
        <p:nvSpPr>
          <p:cNvPr id="3" name="文本框 2"/>
          <p:cNvSpPr txBox="1"/>
          <p:nvPr/>
        </p:nvSpPr>
        <p:spPr>
          <a:xfrm>
            <a:off x="4943951" y="895984"/>
            <a:ext cx="2304097" cy="1862048"/>
          </a:xfrm>
          <a:prstGeom prst="rect">
            <a:avLst/>
          </a:prstGeom>
          <a:noFill/>
        </p:spPr>
        <p:txBody>
          <a:bodyPr wrap="square" rtlCol="0">
            <a:spAutoFit/>
          </a:bodyPr>
          <a:lstStyle>
            <a:defPPr>
              <a:defRPr lang="en-US"/>
            </a:defPPr>
            <a:lvl1pPr algn="ctr">
              <a:defRPr sz="8625">
                <a:solidFill>
                  <a:schemeClr val="bg1"/>
                </a:solidFill>
                <a:effectLst>
                  <a:outerShdw blurRad="101600" dist="101600" dir="5400000" algn="ctr" rotWithShape="0">
                    <a:srgbClr val="000000">
                      <a:alpha val="15000"/>
                    </a:srgbClr>
                  </a:outerShdw>
                </a:effectLst>
                <a:latin typeface="Impact" panose="020B0806030902050204" pitchFamily="34" charset="0"/>
                <a:ea typeface="微软雅黑" panose="020B0503020204020204" pitchFamily="34" charset="-122"/>
              </a:defRPr>
            </a:lvl1p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en-US" altLang="zh-CN" sz="11500" b="0" i="0" u="none" strike="noStrike" kern="1200" cap="none" spc="0" normalizeH="0" baseline="0" noProof="0">
                <a:ln>
                  <a:noFill/>
                </a:ln>
                <a:solidFill>
                  <a:prstClr val="white"/>
                </a:solidFill>
                <a:effectLst>
                  <a:outerShdw blurRad="127000" dist="101600" dir="5400000" algn="ctr" rotWithShape="0">
                    <a:srgbClr val="000000">
                      <a:alpha val="15000"/>
                    </a:srgbClr>
                  </a:outerShdw>
                </a:effectLst>
                <a:uLnTx/>
                <a:uFillTx/>
                <a:latin typeface="Impact" panose="020B0806030902050204" pitchFamily="34" charset="0"/>
                <a:ea typeface="微软雅黑" panose="020B0503020204020204" pitchFamily="34" charset="-122"/>
                <a:cs typeface="+mn-cs"/>
              </a:rPr>
              <a:t>02</a:t>
            </a:r>
            <a:endParaRPr kumimoji="0" lang="zh-CN" altLang="en-US" sz="11500" b="0" i="0" u="none" strike="noStrike" kern="1200" cap="none" spc="0" normalizeH="0" baseline="0" noProof="0">
              <a:ln>
                <a:noFill/>
              </a:ln>
              <a:solidFill>
                <a:prstClr val="white"/>
              </a:solidFill>
              <a:effectLst>
                <a:outerShdw blurRad="127000" dist="101600" dir="5400000" algn="ctr" rotWithShape="0">
                  <a:srgbClr val="000000">
                    <a:alpha val="15000"/>
                  </a:srgbClr>
                </a:outerShdw>
              </a:effectLst>
              <a:uLnTx/>
              <a:uFillTx/>
              <a:latin typeface="Impact" panose="020B0806030902050204" pitchFamily="34" charset="0"/>
              <a:ea typeface="微软雅黑" panose="020B0503020204020204" pitchFamily="34" charset="-122"/>
              <a:cs typeface="+mn-cs"/>
            </a:endParaRPr>
          </a:p>
        </p:txBody>
      </p:sp>
      <p:sp>
        <p:nvSpPr>
          <p:cNvPr id="4" name="文本框4"/>
          <p:cNvSpPr txBox="1"/>
          <p:nvPr/>
        </p:nvSpPr>
        <p:spPr>
          <a:xfrm>
            <a:off x="3312417" y="2539750"/>
            <a:ext cx="5567165" cy="156845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4800" b="1" i="0" u="none" strike="noStrike" kern="1200" cap="none" spc="225" normalizeH="0" baseline="0" noProof="0">
                <a:ln>
                  <a:noFill/>
                </a:ln>
                <a:solidFill>
                  <a:prstClr val="white"/>
                </a:solidFill>
                <a:effectLst>
                  <a:outerShdw blurRad="101600" dist="101600" dir="5400000" algn="ctr" rotWithShape="0">
                    <a:srgbClr val="000000">
                      <a:alpha val="15000"/>
                    </a:srgbClr>
                  </a:outerShdw>
                </a:effectLst>
                <a:uLnTx/>
                <a:uFillTx/>
                <a:latin typeface="微软雅黑" panose="020B0503020204020204" pitchFamily="34" charset="-122"/>
                <a:ea typeface="微软雅黑" panose="020B0503020204020204" pitchFamily="34" charset="-122"/>
                <a:cs typeface="+mn-cs"/>
              </a:rPr>
              <a:t>电子政务系统中的信息组织</a:t>
            </a:r>
            <a:endParaRPr kumimoji="0" lang="zh-CN" altLang="en-US" sz="4800" b="1" i="0" u="none" strike="noStrike" kern="1200" cap="none" spc="225" normalizeH="0" baseline="0" noProof="0">
              <a:ln>
                <a:noFill/>
              </a:ln>
              <a:solidFill>
                <a:prstClr val="white"/>
              </a:solidFill>
              <a:effectLst>
                <a:outerShdw blurRad="101600" dist="101600" dir="5400000" algn="ctr" rotWithShape="0">
                  <a:srgbClr val="000000">
                    <a:alpha val="15000"/>
                  </a:srgbClr>
                </a:outerShdw>
              </a:effectLst>
              <a:uLnTx/>
              <a:uFillTx/>
              <a:latin typeface="微软雅黑" panose="020B0503020204020204" pitchFamily="34" charset="-122"/>
              <a:ea typeface="微软雅黑" panose="020B0503020204020204" pitchFamily="34" charset="-122"/>
              <a:cs typeface="+mn-cs"/>
            </a:endParaRPr>
          </a:p>
        </p:txBody>
      </p:sp>
      <p:sp>
        <p:nvSpPr>
          <p:cNvPr id="5" name="Rectangle 120"/>
          <p:cNvSpPr/>
          <p:nvPr/>
        </p:nvSpPr>
        <p:spPr>
          <a:xfrm>
            <a:off x="4942661" y="4108302"/>
            <a:ext cx="5077816" cy="1198880"/>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lang="zh-CN" altLang="en-US" sz="1200" noProof="0">
                <a:ln>
                  <a:noFill/>
                </a:ln>
                <a:solidFill>
                  <a:prstClr val="white"/>
                </a:solidFill>
                <a:effectLst/>
                <a:uLnTx/>
                <a:uFillTx/>
                <a:latin typeface="Calibri Light"/>
                <a:ea typeface="微软雅黑 Light"/>
                <a:cs typeface="+mn-ea"/>
                <a:sym typeface="+mn-lt"/>
              </a:rPr>
              <a:t>2.1 电子政务信息组织含义</a:t>
            </a:r>
            <a:endParaRPr kumimoji="0" lang="zh-CN" altLang="en-US" sz="1200" b="0" i="0" u="none" strike="noStrike" kern="1200" cap="none" spc="0" normalizeH="0" baseline="0" noProof="0">
              <a:ln>
                <a:noFill/>
              </a:ln>
              <a:solidFill>
                <a:prstClr val="white"/>
              </a:solidFill>
              <a:effectLst/>
              <a:uLnTx/>
              <a:uFillTx/>
              <a:latin typeface="Calibri Light"/>
              <a:ea typeface="微软雅黑 Light"/>
              <a:cs typeface="+mn-ea"/>
              <a:sym typeface="+mn-lt"/>
            </a:endParaRPr>
          </a:p>
          <a:p>
            <a:pPr marL="0" marR="0" lvl="0" indent="0" algn="l" defTabSz="914400" rtl="0" eaLnBrk="1" fontAlgn="auto" latinLnBrk="0" hangingPunct="1">
              <a:lnSpc>
                <a:spcPct val="150000"/>
              </a:lnSpc>
              <a:spcBef>
                <a:spcPts val="0"/>
              </a:spcBef>
              <a:spcAft>
                <a:spcPts val="0"/>
              </a:spcAft>
              <a:buClrTx/>
              <a:buSzTx/>
              <a:buFontTx/>
              <a:buNone/>
              <a:defRPr/>
            </a:pPr>
            <a:r>
              <a:rPr lang="zh-CN" altLang="en-US" sz="1200" noProof="0">
                <a:ln>
                  <a:noFill/>
                </a:ln>
                <a:solidFill>
                  <a:prstClr val="white"/>
                </a:solidFill>
                <a:effectLst/>
                <a:uLnTx/>
                <a:uFillTx/>
                <a:latin typeface="Calibri Light"/>
                <a:ea typeface="微软雅黑 Light"/>
                <a:cs typeface="+mn-ea"/>
                <a:sym typeface="+mn-lt"/>
              </a:rPr>
              <a:t>2.2 电子政务网站信息组织</a:t>
            </a:r>
            <a:endParaRPr kumimoji="0" lang="zh-CN" altLang="en-US" sz="1200" b="0" i="0" u="none" strike="noStrike" kern="1200" cap="none" spc="0" normalizeH="0" baseline="0" noProof="0">
              <a:ln>
                <a:noFill/>
              </a:ln>
              <a:solidFill>
                <a:prstClr val="white"/>
              </a:solidFill>
              <a:effectLst/>
              <a:uLnTx/>
              <a:uFillTx/>
              <a:latin typeface="Calibri Light"/>
              <a:ea typeface="微软雅黑 Light"/>
              <a:cs typeface="+mn-ea"/>
              <a:sym typeface="+mn-lt"/>
            </a:endParaRPr>
          </a:p>
          <a:p>
            <a:pPr marL="0" marR="0" lvl="0" indent="0" algn="l" defTabSz="914400" rtl="0" eaLnBrk="1" fontAlgn="auto" latinLnBrk="0" hangingPunct="1">
              <a:lnSpc>
                <a:spcPct val="150000"/>
              </a:lnSpc>
              <a:spcBef>
                <a:spcPts val="0"/>
              </a:spcBef>
              <a:spcAft>
                <a:spcPts val="0"/>
              </a:spcAft>
              <a:buClrTx/>
              <a:buSzTx/>
              <a:buFontTx/>
              <a:buNone/>
              <a:defRPr/>
            </a:pPr>
            <a:r>
              <a:rPr lang="zh-CN" altLang="en-US" sz="1200" noProof="0">
                <a:ln>
                  <a:noFill/>
                </a:ln>
                <a:solidFill>
                  <a:prstClr val="white"/>
                </a:solidFill>
                <a:effectLst/>
                <a:uLnTx/>
                <a:uFillTx/>
                <a:latin typeface="Calibri Light"/>
                <a:ea typeface="微软雅黑 Light"/>
                <a:cs typeface="+mn-ea"/>
                <a:sym typeface="+mn-lt"/>
              </a:rPr>
              <a:t>2.3 电子政务网站元数据</a:t>
            </a:r>
            <a:endParaRPr kumimoji="0" lang="zh-CN" altLang="en-US" sz="1200" b="0" i="0" u="none" strike="noStrike" kern="1200" cap="none" spc="0" normalizeH="0" baseline="0" noProof="0">
              <a:ln>
                <a:noFill/>
              </a:ln>
              <a:solidFill>
                <a:prstClr val="white"/>
              </a:solidFill>
              <a:effectLst/>
              <a:uLnTx/>
              <a:uFillTx/>
              <a:latin typeface="Calibri Light"/>
              <a:ea typeface="微软雅黑 Light"/>
              <a:cs typeface="+mn-ea"/>
              <a:sym typeface="+mn-lt"/>
            </a:endParaRPr>
          </a:p>
          <a:p>
            <a:pPr marL="0" marR="0" lvl="0" indent="0" algn="l" defTabSz="914400" rtl="0" eaLnBrk="1" fontAlgn="auto" latinLnBrk="0" hangingPunct="1">
              <a:lnSpc>
                <a:spcPct val="150000"/>
              </a:lnSpc>
              <a:spcBef>
                <a:spcPts val="0"/>
              </a:spcBef>
              <a:spcAft>
                <a:spcPts val="0"/>
              </a:spcAft>
              <a:buClrTx/>
              <a:buSzTx/>
              <a:buFontTx/>
              <a:buNone/>
              <a:defRPr/>
            </a:pPr>
            <a:r>
              <a:rPr lang="en-US" altLang="zh-CN" sz="1200" noProof="0">
                <a:ln>
                  <a:noFill/>
                </a:ln>
                <a:solidFill>
                  <a:prstClr val="white"/>
                </a:solidFill>
                <a:effectLst/>
                <a:uLnTx/>
                <a:uFillTx/>
                <a:latin typeface="Calibri Light"/>
                <a:ea typeface="微软雅黑 Light"/>
                <a:cs typeface="+mn-ea"/>
                <a:sym typeface="+mn-lt"/>
              </a:rPr>
              <a:t>2.4</a:t>
            </a:r>
            <a:r>
              <a:rPr lang="zh-CN" altLang="en-US" sz="1200" noProof="0">
                <a:ln>
                  <a:noFill/>
                </a:ln>
                <a:solidFill>
                  <a:prstClr val="white"/>
                </a:solidFill>
                <a:effectLst/>
                <a:uLnTx/>
                <a:uFillTx/>
                <a:latin typeface="Calibri Light"/>
                <a:ea typeface="微软雅黑 Light"/>
                <a:cs typeface="+mn-ea"/>
                <a:sym typeface="+mn-ea"/>
              </a:rPr>
              <a:t>电子政务网站数据和应用总框架</a:t>
            </a:r>
            <a:endParaRPr kumimoji="0" lang="zh-CN" altLang="en-US" sz="1200" b="0" i="0" u="none" strike="noStrike" kern="1200" cap="none" spc="0" normalizeH="0" baseline="0" noProof="0">
              <a:ln>
                <a:noFill/>
              </a:ln>
              <a:solidFill>
                <a:prstClr val="white"/>
              </a:solidFill>
              <a:effectLst/>
              <a:uLnTx/>
              <a:uFillTx/>
              <a:latin typeface="Calibri Light"/>
              <a:ea typeface="微软雅黑 Light"/>
              <a:cs typeface="+mn-ea"/>
              <a:sym typeface="+mn-lt"/>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604520" y="565150"/>
            <a:ext cx="4064000" cy="460375"/>
          </a:xfrm>
          <a:prstGeom prst="rect">
            <a:avLst/>
          </a:prstGeom>
          <a:noFill/>
        </p:spPr>
        <p:txBody>
          <a:bodyPr wrap="square" rtlCol="0">
            <a:spAutoFit/>
          </a:bodyPr>
          <a:p>
            <a:r>
              <a:rPr lang="zh-CN" altLang="en-US" sz="2400" b="1" noProof="0">
                <a:ln>
                  <a:noFill/>
                </a:ln>
                <a:solidFill>
                  <a:srgbClr val="9D2A23"/>
                </a:solidFill>
                <a:effectLst/>
                <a:uLnTx/>
                <a:uFillTx/>
                <a:latin typeface="微软雅黑"/>
                <a:ea typeface="微软雅黑"/>
              </a:rPr>
              <a:t>电子政务信息组织的含义</a:t>
            </a:r>
            <a:endParaRPr lang="zh-CN" altLang="en-US"/>
          </a:p>
        </p:txBody>
      </p:sp>
      <p:sp>
        <p:nvSpPr>
          <p:cNvPr id="3" name="文本框 2"/>
          <p:cNvSpPr txBox="1"/>
          <p:nvPr/>
        </p:nvSpPr>
        <p:spPr>
          <a:xfrm>
            <a:off x="1303655" y="1375410"/>
            <a:ext cx="9584690" cy="1198880"/>
          </a:xfrm>
          <a:prstGeom prst="rect">
            <a:avLst/>
          </a:prstGeom>
          <a:noFill/>
        </p:spPr>
        <p:txBody>
          <a:bodyPr wrap="square" rtlCol="0">
            <a:spAutoFit/>
          </a:bodyPr>
          <a:p>
            <a:r>
              <a:rPr lang="zh-CN" altLang="en-US">
                <a:sym typeface="+mn-ea"/>
              </a:rPr>
              <a:t>利用一定的规则、方法和技术，对政府部门采集的信息资源的外部特征和内容特征进行揭示和描述，并按照给定的参数和序列公式排列，使采集到的信息资源从无序集合转换有序集合的过程。</a:t>
            </a:r>
            <a:endParaRPr lang="zh-CN" altLang="en-US"/>
          </a:p>
          <a:p>
            <a:endParaRPr lang="zh-CN" altLang="en-US"/>
          </a:p>
        </p:txBody>
      </p:sp>
      <p:pic>
        <p:nvPicPr>
          <p:cNvPr id="4" name="图片 3"/>
          <p:cNvPicPr>
            <a:picLocks noChangeAspect="1"/>
          </p:cNvPicPr>
          <p:nvPr/>
        </p:nvPicPr>
        <p:blipFill>
          <a:blip r:embed="rId1"/>
          <a:stretch>
            <a:fillRect/>
          </a:stretch>
        </p:blipFill>
        <p:spPr>
          <a:xfrm>
            <a:off x="2591435" y="2452370"/>
            <a:ext cx="7226300" cy="2921000"/>
          </a:xfrm>
          <a:prstGeom prst="rect">
            <a:avLst/>
          </a:prstGeom>
        </p:spPr>
      </p:pic>
      <p:sp>
        <p:nvSpPr>
          <p:cNvPr id="5" name="文本框 4"/>
          <p:cNvSpPr txBox="1"/>
          <p:nvPr/>
        </p:nvSpPr>
        <p:spPr>
          <a:xfrm>
            <a:off x="4668520" y="5710555"/>
            <a:ext cx="4064000" cy="368300"/>
          </a:xfrm>
          <a:prstGeom prst="rect">
            <a:avLst/>
          </a:prstGeom>
          <a:noFill/>
        </p:spPr>
        <p:txBody>
          <a:bodyPr wrap="square" rtlCol="0">
            <a:spAutoFit/>
          </a:bodyPr>
          <a:p>
            <a:r>
              <a:rPr lang="zh-CN" altLang="en-US"/>
              <a:t>电子政务信息组织的</a:t>
            </a:r>
            <a:r>
              <a:rPr lang="zh-CN" altLang="en-US"/>
              <a:t>维度</a:t>
            </a:r>
            <a:endParaRPr lang="zh-CN" alt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616585" y="589280"/>
            <a:ext cx="4064000" cy="460375"/>
          </a:xfrm>
          <a:prstGeom prst="rect">
            <a:avLst/>
          </a:prstGeom>
          <a:noFill/>
        </p:spPr>
        <p:txBody>
          <a:bodyPr wrap="square" rtlCol="0">
            <a:spAutoFit/>
          </a:bodyPr>
          <a:p>
            <a:r>
              <a:rPr lang="zh-CN" altLang="en-US" sz="2400" b="1" noProof="0">
                <a:ln>
                  <a:noFill/>
                </a:ln>
                <a:solidFill>
                  <a:srgbClr val="9D2A23"/>
                </a:solidFill>
                <a:effectLst/>
                <a:uLnTx/>
                <a:uFillTx/>
                <a:latin typeface="微软雅黑"/>
                <a:ea typeface="微软雅黑"/>
              </a:rPr>
              <a:t>电子政务网站</a:t>
            </a:r>
            <a:endParaRPr lang="zh-CN" altLang="en-US"/>
          </a:p>
        </p:txBody>
      </p:sp>
      <p:sp>
        <p:nvSpPr>
          <p:cNvPr id="3" name="文本框 2"/>
          <p:cNvSpPr txBox="1"/>
          <p:nvPr/>
        </p:nvSpPr>
        <p:spPr>
          <a:xfrm>
            <a:off x="702310" y="1049020"/>
            <a:ext cx="10467340" cy="1199515"/>
          </a:xfrm>
          <a:prstGeom prst="rect">
            <a:avLst/>
          </a:prstGeom>
          <a:noFill/>
        </p:spPr>
        <p:txBody>
          <a:bodyPr wrap="square" rtlCol="0">
            <a:noAutofit/>
          </a:bodyPr>
          <a:p>
            <a:r>
              <a:rPr lang="zh-CN" altLang="en-US"/>
              <a:t>电子政务网站是各级政务部门在网上建立的门广，是各级政府和部门在网上办公和对外提供服务的重要平台。</a:t>
            </a:r>
            <a:endParaRPr lang="zh-CN" altLang="en-US"/>
          </a:p>
          <a:p>
            <a:r>
              <a:rPr lang="zh-CN" altLang="en-US"/>
              <a:t>广义的电子政务网站包括政务内网、政务外网和政务专网等；狭义的电子政务网站一般指的是政府门户网站。</a:t>
            </a:r>
            <a:endParaRPr lang="zh-CN" altLang="en-US"/>
          </a:p>
        </p:txBody>
      </p:sp>
      <p:pic>
        <p:nvPicPr>
          <p:cNvPr id="4" name="图片 3"/>
          <p:cNvPicPr>
            <a:picLocks noChangeAspect="1"/>
          </p:cNvPicPr>
          <p:nvPr/>
        </p:nvPicPr>
        <p:blipFill>
          <a:blip r:embed="rId1"/>
          <a:stretch>
            <a:fillRect/>
          </a:stretch>
        </p:blipFill>
        <p:spPr>
          <a:xfrm>
            <a:off x="2605405" y="2248535"/>
            <a:ext cx="6661150" cy="413639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580390" y="480060"/>
            <a:ext cx="4064000" cy="460375"/>
          </a:xfrm>
          <a:prstGeom prst="rect">
            <a:avLst/>
          </a:prstGeom>
          <a:noFill/>
        </p:spPr>
        <p:txBody>
          <a:bodyPr wrap="square" rtlCol="0">
            <a:spAutoFit/>
          </a:bodyPr>
          <a:p>
            <a:r>
              <a:rPr lang="zh-CN" altLang="en-US" sz="2400" b="1" noProof="0">
                <a:ln>
                  <a:noFill/>
                </a:ln>
                <a:solidFill>
                  <a:srgbClr val="9D2A23"/>
                </a:solidFill>
                <a:effectLst/>
                <a:uLnTx/>
                <a:uFillTx/>
                <a:latin typeface="微软雅黑"/>
                <a:ea typeface="微软雅黑"/>
              </a:rPr>
              <a:t>电子政务网站信息组织</a:t>
            </a:r>
            <a:endParaRPr lang="zh-CN" altLang="en-US" sz="2400" b="1" noProof="0">
              <a:ln>
                <a:noFill/>
              </a:ln>
              <a:solidFill>
                <a:srgbClr val="9D2A23"/>
              </a:solidFill>
              <a:effectLst/>
              <a:uLnTx/>
              <a:uFillTx/>
              <a:latin typeface="微软雅黑"/>
              <a:ea typeface="微软雅黑"/>
            </a:endParaRPr>
          </a:p>
        </p:txBody>
      </p:sp>
      <p:sp>
        <p:nvSpPr>
          <p:cNvPr id="3" name="文本框 2"/>
          <p:cNvSpPr txBox="1"/>
          <p:nvPr/>
        </p:nvSpPr>
        <p:spPr>
          <a:xfrm>
            <a:off x="689610" y="1388110"/>
            <a:ext cx="3677285" cy="4523105"/>
          </a:xfrm>
          <a:prstGeom prst="rect">
            <a:avLst/>
          </a:prstGeom>
          <a:noFill/>
        </p:spPr>
        <p:txBody>
          <a:bodyPr wrap="square" rtlCol="0">
            <a:spAutoFit/>
          </a:bodyPr>
          <a:p>
            <a:r>
              <a:rPr lang="zh-CN" altLang="en-US"/>
              <a:t>•从总体而言，电子政务网站信息组织是根据政务信息资源的特点，将其组织成有序系统的过程。</a:t>
            </a:r>
            <a:endParaRPr lang="zh-CN" altLang="en-US"/>
          </a:p>
          <a:p>
            <a:endParaRPr lang="zh-CN" altLang="en-US"/>
          </a:p>
          <a:p>
            <a:r>
              <a:rPr lang="zh-CN" altLang="en-US"/>
              <a:t>•从个体而言，电子政务网站信息组织是根据组织信息的整体要求和规范，将其进行描述和处理，并将处理结果纳入相应系统的过程。</a:t>
            </a:r>
            <a:endParaRPr lang="zh-CN" altLang="en-US"/>
          </a:p>
          <a:p>
            <a:endParaRPr lang="zh-CN" altLang="en-US"/>
          </a:p>
          <a:p>
            <a:r>
              <a:rPr lang="zh-CN" altLang="en-US"/>
              <a:t>• 政务信息资源的序化是政务网站信息组织的核心。也就是说，为了确保政务信息资源的高效使用，必须对经过政府采集形成的零散、分散的政务信息资源按照一定的规则和方法进行组织整理，形成序化的政务信息资源。</a:t>
            </a:r>
            <a:endParaRPr lang="zh-CN" altLang="en-US"/>
          </a:p>
        </p:txBody>
      </p:sp>
      <p:sp>
        <p:nvSpPr>
          <p:cNvPr id="4" name="文本框 3"/>
          <p:cNvSpPr txBox="1"/>
          <p:nvPr/>
        </p:nvSpPr>
        <p:spPr>
          <a:xfrm>
            <a:off x="5259705" y="480060"/>
            <a:ext cx="4064000" cy="460375"/>
          </a:xfrm>
          <a:prstGeom prst="rect">
            <a:avLst/>
          </a:prstGeom>
          <a:noFill/>
        </p:spPr>
        <p:txBody>
          <a:bodyPr wrap="square" rtlCol="0">
            <a:spAutoFit/>
          </a:bodyPr>
          <a:p>
            <a:r>
              <a:rPr lang="zh-CN" altLang="en-US" sz="2400" b="1" noProof="0">
                <a:ln>
                  <a:noFill/>
                </a:ln>
                <a:solidFill>
                  <a:srgbClr val="9D2A23"/>
                </a:solidFill>
                <a:effectLst/>
                <a:uLnTx/>
                <a:uFillTx/>
                <a:latin typeface="微软雅黑"/>
                <a:ea typeface="微软雅黑"/>
              </a:rPr>
              <a:t>电子政务网站信息组织</a:t>
            </a:r>
            <a:r>
              <a:rPr lang="zh-CN" altLang="en-US" sz="2400" b="1" noProof="0">
                <a:ln>
                  <a:noFill/>
                </a:ln>
                <a:solidFill>
                  <a:srgbClr val="9D2A23"/>
                </a:solidFill>
                <a:effectLst/>
                <a:uLnTx/>
                <a:uFillTx/>
                <a:latin typeface="微软雅黑"/>
                <a:ea typeface="微软雅黑"/>
              </a:rPr>
              <a:t>方式</a:t>
            </a:r>
            <a:endParaRPr lang="zh-CN" altLang="en-US" sz="2400" b="1" noProof="0">
              <a:ln>
                <a:noFill/>
              </a:ln>
              <a:solidFill>
                <a:srgbClr val="9D2A23"/>
              </a:solidFill>
              <a:effectLst/>
              <a:uLnTx/>
              <a:uFillTx/>
              <a:latin typeface="微软雅黑"/>
              <a:ea typeface="微软雅黑"/>
            </a:endParaRPr>
          </a:p>
        </p:txBody>
      </p:sp>
      <p:pic>
        <p:nvPicPr>
          <p:cNvPr id="6" name="图片 5"/>
          <p:cNvPicPr>
            <a:picLocks noChangeAspect="1"/>
          </p:cNvPicPr>
          <p:nvPr/>
        </p:nvPicPr>
        <p:blipFill>
          <a:blip r:embed="rId1"/>
          <a:stretch>
            <a:fillRect/>
          </a:stretch>
        </p:blipFill>
        <p:spPr>
          <a:xfrm>
            <a:off x="4500245" y="1303020"/>
            <a:ext cx="7093212" cy="4460400"/>
          </a:xfrm>
          <a:prstGeom prst="rect">
            <a:avLst/>
          </a:prstGeom>
        </p:spPr>
      </p:pic>
    </p:spTree>
  </p:cSld>
  <p:clrMapOvr>
    <a:masterClrMapping/>
  </p:clrMapOvr>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heme/theme1.xml><?xml version="1.0" encoding="utf-8"?>
<a:theme xmlns:a="http://schemas.openxmlformats.org/drawingml/2006/main" name="1_Office 主题​​">
  <a:themeElements>
    <a:clrScheme name="自定义 238">
      <a:dk1>
        <a:sysClr val="windowText" lastClr="000000"/>
      </a:dk1>
      <a:lt1>
        <a:sysClr val="window" lastClr="FFFFFF"/>
      </a:lt1>
      <a:dk2>
        <a:srgbClr val="44546A"/>
      </a:dk2>
      <a:lt2>
        <a:srgbClr val="E7E6E6"/>
      </a:lt2>
      <a:accent1>
        <a:srgbClr val="9D2A23"/>
      </a:accent1>
      <a:accent2>
        <a:srgbClr val="9D2A23"/>
      </a:accent2>
      <a:accent3>
        <a:srgbClr val="2A392E"/>
      </a:accent3>
      <a:accent4>
        <a:srgbClr val="525F5C"/>
      </a:accent4>
      <a:accent5>
        <a:srgbClr val="1C261E"/>
      </a:accent5>
      <a:accent6>
        <a:srgbClr val="333B3A"/>
      </a:accent6>
      <a:hlink>
        <a:srgbClr val="000000"/>
      </a:hlink>
      <a:folHlink>
        <a:srgbClr val="954F72"/>
      </a:folHlink>
    </a:clrScheme>
    <a:fontScheme name="标准5-3">
      <a:majorFont>
        <a:latin typeface="Century Gothic"/>
        <a:ea typeface="微软雅黑"/>
        <a:cs typeface=""/>
      </a:majorFont>
      <a:minorFont>
        <a:latin typeface="Calibri Light"/>
        <a:ea typeface="微软雅黑 Light"/>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6739</Words>
  <Application>WPS 文字</Application>
  <PresentationFormat>宽屏</PresentationFormat>
  <Paragraphs>335</Paragraphs>
  <Slides>36</Slides>
  <Notes>0</Notes>
  <HiddenSlides>0</HiddenSlides>
  <MMClips>0</MMClips>
  <ScaleCrop>false</ScaleCrop>
  <HeadingPairs>
    <vt:vector size="6" baseType="variant">
      <vt:variant>
        <vt:lpstr>已用的字体</vt:lpstr>
      </vt:variant>
      <vt:variant>
        <vt:i4>26</vt:i4>
      </vt:variant>
      <vt:variant>
        <vt:lpstr>主题</vt:lpstr>
      </vt:variant>
      <vt:variant>
        <vt:i4>1</vt:i4>
      </vt:variant>
      <vt:variant>
        <vt:lpstr>幻灯片标题</vt:lpstr>
      </vt:variant>
      <vt:variant>
        <vt:i4>36</vt:i4>
      </vt:variant>
    </vt:vector>
  </HeadingPairs>
  <TitlesOfParts>
    <vt:vector size="63" baseType="lpstr">
      <vt:lpstr>Arial</vt:lpstr>
      <vt:lpstr>宋体</vt:lpstr>
      <vt:lpstr>Wingdings</vt:lpstr>
      <vt:lpstr>Arial</vt:lpstr>
      <vt:lpstr>微软雅黑 Light</vt:lpstr>
      <vt:lpstr>汉仪中黑KW</vt:lpstr>
      <vt:lpstr>Calibri Light</vt:lpstr>
      <vt:lpstr>Gill Sans</vt:lpstr>
      <vt:lpstr>微软雅黑</vt:lpstr>
      <vt:lpstr>Century Gothic</vt:lpstr>
      <vt:lpstr>Thonburi</vt:lpstr>
      <vt:lpstr>微软雅黑</vt:lpstr>
      <vt:lpstr>Impact</vt:lpstr>
      <vt:lpstr>汉仪旗黑</vt:lpstr>
      <vt:lpstr>Calibri</vt:lpstr>
      <vt:lpstr>Calibri</vt:lpstr>
      <vt:lpstr>等线</vt:lpstr>
      <vt:lpstr>Helvetica Neue</vt:lpstr>
      <vt:lpstr>宋体</vt:lpstr>
      <vt:lpstr>Arial Unicode MS</vt:lpstr>
      <vt:lpstr>汉仪书宋二KW</vt:lpstr>
      <vt:lpstr>宋体</vt:lpstr>
      <vt:lpstr>微软雅黑 Light</vt:lpstr>
      <vt:lpstr>汉仪中等线KW</vt:lpstr>
      <vt:lpstr>Calibri Light</vt:lpstr>
      <vt:lpstr>宋体</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哒哒 熊猫</dc:creator>
  <cp:lastModifiedBy>理想丢在光里</cp:lastModifiedBy>
  <cp:revision>40</cp:revision>
  <dcterms:created xsi:type="dcterms:W3CDTF">2024-06-04T14:39:45Z</dcterms:created>
  <dcterms:modified xsi:type="dcterms:W3CDTF">2024-06-04T14:39:45Z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2052-6.7.1.8828</vt:lpwstr>
  </property>
  <property fmtid="{D5CDD505-2E9C-101B-9397-08002B2CF9AE}" pid="3" name="KSOTemplateUUID">
    <vt:lpwstr>v1.0_mb_o2/Qv63bxocETs+xyjUj5Q==</vt:lpwstr>
  </property>
  <property fmtid="{D5CDD505-2E9C-101B-9397-08002B2CF9AE}" pid="4" name="ICV">
    <vt:lpwstr>046365BF244AB5ED02045F6606329796_43</vt:lpwstr>
  </property>
</Properties>
</file>